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rcade Gamer" charset="1" panose="00000000000000000000"/>
      <p:regular r:id="rId16"/>
    </p:embeddedFont>
    <p:embeddedFont>
      <p:font typeface="Canva Sans Bold" charset="1" panose="020B0803030501040103"/>
      <p:regular r:id="rId17"/>
    </p:embeddedFont>
    <p:embeddedFont>
      <p:font typeface="Lexend Deca" charset="1" panose="00000000000000000000"/>
      <p:regular r:id="rId18"/>
    </p:embeddedFont>
    <p:embeddedFont>
      <p:font typeface="Monfem" charset="1" panose="00000000000000000000"/>
      <p:regular r:id="rId19"/>
    </p:embeddedFont>
    <p:embeddedFont>
      <p:font typeface="Lemonade Display"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5.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8.pn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1103429"/>
          </a:xfrm>
          <a:custGeom>
            <a:avLst/>
            <a:gdLst/>
            <a:ahLst/>
            <a:cxnLst/>
            <a:rect r="r" b="b" t="t" l="l"/>
            <a:pathLst>
              <a:path h="11103429" w="18288000">
                <a:moveTo>
                  <a:pt x="0" y="0"/>
                </a:moveTo>
                <a:lnTo>
                  <a:pt x="18288000" y="0"/>
                </a:lnTo>
                <a:lnTo>
                  <a:pt x="18288000" y="11103429"/>
                </a:lnTo>
                <a:lnTo>
                  <a:pt x="0" y="11103429"/>
                </a:lnTo>
                <a:lnTo>
                  <a:pt x="0" y="0"/>
                </a:lnTo>
                <a:close/>
              </a:path>
            </a:pathLst>
          </a:custGeom>
          <a:blipFill>
            <a:blip r:embed="rId2"/>
            <a:stretch>
              <a:fillRect l="0" t="0" r="0" b="0"/>
            </a:stretch>
          </a:blipFill>
        </p:spPr>
      </p:sp>
      <p:sp>
        <p:nvSpPr>
          <p:cNvPr name="Freeform 3" id="3"/>
          <p:cNvSpPr/>
          <p:nvPr/>
        </p:nvSpPr>
        <p:spPr>
          <a:xfrm flipH="false" flipV="false" rot="0">
            <a:off x="6003689" y="1465790"/>
            <a:ext cx="9816799" cy="4878570"/>
          </a:xfrm>
          <a:custGeom>
            <a:avLst/>
            <a:gdLst/>
            <a:ahLst/>
            <a:cxnLst/>
            <a:rect r="r" b="b" t="t" l="l"/>
            <a:pathLst>
              <a:path h="4878570" w="9816799">
                <a:moveTo>
                  <a:pt x="0" y="0"/>
                </a:moveTo>
                <a:lnTo>
                  <a:pt x="9816799" y="0"/>
                </a:lnTo>
                <a:lnTo>
                  <a:pt x="9816799" y="4878570"/>
                </a:lnTo>
                <a:lnTo>
                  <a:pt x="0" y="4878570"/>
                </a:lnTo>
                <a:lnTo>
                  <a:pt x="0" y="0"/>
                </a:lnTo>
                <a:close/>
              </a:path>
            </a:pathLst>
          </a:custGeom>
          <a:blipFill>
            <a:blip r:embed="rId3"/>
            <a:stretch>
              <a:fillRect l="0" t="0" r="0" b="-21800"/>
            </a:stretch>
          </a:blipFill>
        </p:spPr>
      </p:sp>
      <p:sp>
        <p:nvSpPr>
          <p:cNvPr name="Freeform 4" id="4"/>
          <p:cNvSpPr/>
          <p:nvPr/>
        </p:nvSpPr>
        <p:spPr>
          <a:xfrm flipH="false" flipV="false" rot="0">
            <a:off x="407224" y="2296256"/>
            <a:ext cx="2348474" cy="2348474"/>
          </a:xfrm>
          <a:custGeom>
            <a:avLst/>
            <a:gdLst/>
            <a:ahLst/>
            <a:cxnLst/>
            <a:rect r="r" b="b" t="t" l="l"/>
            <a:pathLst>
              <a:path h="2348474" w="2348474">
                <a:moveTo>
                  <a:pt x="0" y="0"/>
                </a:moveTo>
                <a:lnTo>
                  <a:pt x="2348473" y="0"/>
                </a:lnTo>
                <a:lnTo>
                  <a:pt x="2348473" y="2348474"/>
                </a:lnTo>
                <a:lnTo>
                  <a:pt x="0" y="2348474"/>
                </a:lnTo>
                <a:lnTo>
                  <a:pt x="0" y="0"/>
                </a:lnTo>
                <a:close/>
              </a:path>
            </a:pathLst>
          </a:custGeom>
          <a:blipFill>
            <a:blip r:embed="rId4"/>
            <a:stretch>
              <a:fillRect l="0" t="0" r="0" b="0"/>
            </a:stretch>
          </a:blipFill>
        </p:spPr>
      </p:sp>
      <p:sp>
        <p:nvSpPr>
          <p:cNvPr name="TextBox 5" id="5"/>
          <p:cNvSpPr txBox="true"/>
          <p:nvPr/>
        </p:nvSpPr>
        <p:spPr>
          <a:xfrm rot="0">
            <a:off x="3863899" y="7399669"/>
            <a:ext cx="14096379" cy="1289050"/>
          </a:xfrm>
          <a:prstGeom prst="rect">
            <a:avLst/>
          </a:prstGeom>
        </p:spPr>
        <p:txBody>
          <a:bodyPr anchor="t" rtlCol="false" tIns="0" lIns="0" bIns="0" rIns="0">
            <a:spAutoFit/>
          </a:bodyPr>
          <a:lstStyle/>
          <a:p>
            <a:pPr algn="ctr" marL="0" indent="0" lvl="0">
              <a:lnSpc>
                <a:spcPts val="9349"/>
              </a:lnSpc>
            </a:pPr>
            <a:r>
              <a:rPr lang="en-US" sz="8499">
                <a:solidFill>
                  <a:srgbClr val="000000"/>
                </a:solidFill>
                <a:latin typeface="Arcade Gamer"/>
                <a:ea typeface="Arcade Gamer"/>
                <a:cs typeface="Arcade Gamer"/>
                <a:sym typeface="Arcade Gamer"/>
              </a:rPr>
              <a:t>LET’S PLAY!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92" r="0" b="-5592"/>
            </a:stretch>
          </a:blipFill>
        </p:spPr>
      </p:sp>
      <p:sp>
        <p:nvSpPr>
          <p:cNvPr name="TextBox 3" id="3"/>
          <p:cNvSpPr txBox="true"/>
          <p:nvPr/>
        </p:nvSpPr>
        <p:spPr>
          <a:xfrm rot="0">
            <a:off x="2522279" y="2199187"/>
            <a:ext cx="13243442" cy="2717801"/>
          </a:xfrm>
          <a:prstGeom prst="rect">
            <a:avLst/>
          </a:prstGeom>
        </p:spPr>
        <p:txBody>
          <a:bodyPr anchor="t" rtlCol="false" tIns="0" lIns="0" bIns="0" rIns="0">
            <a:spAutoFit/>
          </a:bodyPr>
          <a:lstStyle/>
          <a:p>
            <a:pPr algn="ctr">
              <a:lnSpc>
                <a:spcPts val="20600"/>
              </a:lnSpc>
              <a:spcBef>
                <a:spcPct val="0"/>
              </a:spcBef>
            </a:pPr>
            <a:r>
              <a:rPr lang="en-US" sz="20000">
                <a:solidFill>
                  <a:srgbClr val="000000"/>
                </a:solidFill>
                <a:latin typeface="Monfem"/>
                <a:ea typeface="Monfem"/>
                <a:cs typeface="Monfem"/>
                <a:sym typeface="Monfem"/>
              </a:rPr>
              <a:t>Thank you</a:t>
            </a:r>
          </a:p>
        </p:txBody>
      </p:sp>
      <p:sp>
        <p:nvSpPr>
          <p:cNvPr name="TextBox 4" id="4"/>
          <p:cNvSpPr txBox="true"/>
          <p:nvPr/>
        </p:nvSpPr>
        <p:spPr>
          <a:xfrm rot="0">
            <a:off x="10297014" y="8493053"/>
            <a:ext cx="7990986" cy="1595865"/>
          </a:xfrm>
          <a:prstGeom prst="rect">
            <a:avLst/>
          </a:prstGeom>
        </p:spPr>
        <p:txBody>
          <a:bodyPr anchor="t" rtlCol="false" tIns="0" lIns="0" bIns="0" rIns="0">
            <a:spAutoFit/>
          </a:bodyPr>
          <a:lstStyle/>
          <a:p>
            <a:pPr algn="ctr">
              <a:lnSpc>
                <a:spcPts val="11403"/>
              </a:lnSpc>
            </a:pPr>
            <a:r>
              <a:rPr lang="en-US" sz="8145">
                <a:solidFill>
                  <a:srgbClr val="FF3131"/>
                </a:solidFill>
                <a:latin typeface="Lemonade Display"/>
                <a:ea typeface="Lemonade Display"/>
                <a:cs typeface="Lemonade Display"/>
                <a:sym typeface="Lemonade Display"/>
              </a:rPr>
              <a:t>You are lost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0" r="0" b="-230"/>
            </a:stretch>
          </a:blipFill>
        </p:spPr>
      </p:sp>
      <p:sp>
        <p:nvSpPr>
          <p:cNvPr name="Freeform 3" id="3"/>
          <p:cNvSpPr/>
          <p:nvPr/>
        </p:nvSpPr>
        <p:spPr>
          <a:xfrm flipH="false" flipV="false" rot="0">
            <a:off x="1870720" y="1839357"/>
            <a:ext cx="14546559" cy="2005568"/>
          </a:xfrm>
          <a:custGeom>
            <a:avLst/>
            <a:gdLst/>
            <a:ahLst/>
            <a:cxnLst/>
            <a:rect r="r" b="b" t="t" l="l"/>
            <a:pathLst>
              <a:path h="2005568" w="14546559">
                <a:moveTo>
                  <a:pt x="0" y="0"/>
                </a:moveTo>
                <a:lnTo>
                  <a:pt x="14546560" y="0"/>
                </a:lnTo>
                <a:lnTo>
                  <a:pt x="14546560" y="2005568"/>
                </a:lnTo>
                <a:lnTo>
                  <a:pt x="0" y="2005568"/>
                </a:lnTo>
                <a:lnTo>
                  <a:pt x="0" y="0"/>
                </a:lnTo>
                <a:close/>
              </a:path>
            </a:pathLst>
          </a:custGeom>
          <a:blipFill>
            <a:blip r:embed="rId3"/>
            <a:stretch>
              <a:fillRect l="0" t="0" r="0" b="0"/>
            </a:stretch>
          </a:blipFill>
        </p:spPr>
      </p:sp>
      <p:sp>
        <p:nvSpPr>
          <p:cNvPr name="TextBox 4" id="4"/>
          <p:cNvSpPr txBox="true"/>
          <p:nvPr/>
        </p:nvSpPr>
        <p:spPr>
          <a:xfrm rot="0">
            <a:off x="3701417" y="4464050"/>
            <a:ext cx="9147334"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ea typeface="Canva Sans Bold"/>
                <a:cs typeface="Canva Sans Bold"/>
                <a:sym typeface="Canva Sans Bold"/>
              </a:rPr>
              <a:t>Submitted by:</a:t>
            </a:r>
          </a:p>
        </p:txBody>
      </p:sp>
      <p:sp>
        <p:nvSpPr>
          <p:cNvPr name="TextBox 5" id="5"/>
          <p:cNvSpPr txBox="true"/>
          <p:nvPr/>
        </p:nvSpPr>
        <p:spPr>
          <a:xfrm rot="0">
            <a:off x="2080669" y="5737225"/>
            <a:ext cx="13513978" cy="3521075"/>
          </a:xfrm>
          <a:prstGeom prst="rect">
            <a:avLst/>
          </a:prstGeom>
        </p:spPr>
        <p:txBody>
          <a:bodyPr anchor="t" rtlCol="false" tIns="0" lIns="0" bIns="0" rIns="0">
            <a:spAutoFit/>
          </a:bodyPr>
          <a:lstStyle/>
          <a:p>
            <a:pPr algn="ctr">
              <a:lnSpc>
                <a:spcPts val="7000"/>
              </a:lnSpc>
            </a:pPr>
            <a:r>
              <a:rPr lang="en-US" sz="5000">
                <a:solidFill>
                  <a:srgbClr val="FFFFFF"/>
                </a:solidFill>
                <a:latin typeface="Canva Sans Bold"/>
                <a:ea typeface="Canva Sans Bold"/>
                <a:cs typeface="Canva Sans Bold"/>
                <a:sym typeface="Canva Sans Bold"/>
              </a:rPr>
              <a:t>        A.Neeraja                 BL.EN.U4CSE22004</a:t>
            </a:r>
          </a:p>
          <a:p>
            <a:pPr algn="ctr">
              <a:lnSpc>
                <a:spcPts val="7000"/>
              </a:lnSpc>
            </a:pPr>
            <a:r>
              <a:rPr lang="en-US" sz="5000">
                <a:solidFill>
                  <a:srgbClr val="FFFFFF"/>
                </a:solidFill>
                <a:latin typeface="Canva Sans Bold"/>
                <a:ea typeface="Canva Sans Bold"/>
                <a:cs typeface="Canva Sans Bold"/>
                <a:sym typeface="Canva Sans Bold"/>
              </a:rPr>
              <a:t>C.H.Mounika Begum  BL.EN.U4CSE22014</a:t>
            </a:r>
          </a:p>
          <a:p>
            <a:pPr algn="ctr">
              <a:lnSpc>
                <a:spcPts val="7000"/>
              </a:lnSpc>
            </a:pPr>
            <a:r>
              <a:rPr lang="en-US" sz="5000">
                <a:solidFill>
                  <a:srgbClr val="FFFFFF"/>
                </a:solidFill>
                <a:latin typeface="Canva Sans Bold"/>
                <a:ea typeface="Canva Sans Bold"/>
                <a:cs typeface="Canva Sans Bold"/>
                <a:sym typeface="Canva Sans Bold"/>
              </a:rPr>
              <a:t>K.Vigneswara Reddy   BL.EN.U4CSE22030</a:t>
            </a:r>
          </a:p>
          <a:p>
            <a:pPr algn="ctr">
              <a:lnSpc>
                <a:spcPts val="7000"/>
              </a:lnSpc>
            </a:pPr>
            <a:r>
              <a:rPr lang="en-US" sz="5000">
                <a:solidFill>
                  <a:srgbClr val="FFFFFF"/>
                </a:solidFill>
                <a:latin typeface="Canva Sans Bold"/>
                <a:ea typeface="Canva Sans Bold"/>
                <a:cs typeface="Canva Sans Bold"/>
                <a:sym typeface="Canva Sans Bold"/>
              </a:rPr>
              <a:t>    R.Henry Koushal      BL.EN.U4CSE22050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099608" y="5852278"/>
            <a:ext cx="4088783" cy="884664"/>
          </a:xfrm>
          <a:custGeom>
            <a:avLst/>
            <a:gdLst/>
            <a:ahLst/>
            <a:cxnLst/>
            <a:rect r="r" b="b" t="t" l="l"/>
            <a:pathLst>
              <a:path h="884664" w="4088783">
                <a:moveTo>
                  <a:pt x="0" y="0"/>
                </a:moveTo>
                <a:lnTo>
                  <a:pt x="4088784" y="0"/>
                </a:lnTo>
                <a:lnTo>
                  <a:pt x="4088784" y="884664"/>
                </a:lnTo>
                <a:lnTo>
                  <a:pt x="0" y="88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37949" y="1194945"/>
            <a:ext cx="13803098" cy="7554059"/>
          </a:xfrm>
          <a:custGeom>
            <a:avLst/>
            <a:gdLst/>
            <a:ahLst/>
            <a:cxnLst/>
            <a:rect r="r" b="b" t="t" l="l"/>
            <a:pathLst>
              <a:path h="7554059" w="13803098">
                <a:moveTo>
                  <a:pt x="0" y="0"/>
                </a:moveTo>
                <a:lnTo>
                  <a:pt x="13803098" y="0"/>
                </a:lnTo>
                <a:lnTo>
                  <a:pt x="13803098" y="7554059"/>
                </a:lnTo>
                <a:lnTo>
                  <a:pt x="0" y="75540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8725384"/>
            <a:ext cx="12081254" cy="1519655"/>
          </a:xfrm>
          <a:custGeom>
            <a:avLst/>
            <a:gdLst/>
            <a:ahLst/>
            <a:cxnLst/>
            <a:rect r="r" b="b" t="t" l="l"/>
            <a:pathLst>
              <a:path h="1519655" w="12081254">
                <a:moveTo>
                  <a:pt x="0" y="0"/>
                </a:moveTo>
                <a:lnTo>
                  <a:pt x="12081254" y="0"/>
                </a:lnTo>
                <a:lnTo>
                  <a:pt x="12081254" y="1519654"/>
                </a:lnTo>
                <a:lnTo>
                  <a:pt x="0" y="1519654"/>
                </a:lnTo>
                <a:lnTo>
                  <a:pt x="0" y="0"/>
                </a:lnTo>
                <a:close/>
              </a:path>
            </a:pathLst>
          </a:custGeom>
          <a:blipFill>
            <a:blip r:embed="rId7"/>
            <a:stretch>
              <a:fillRect l="0" t="0" r="0" b="0"/>
            </a:stretch>
          </a:blipFill>
        </p:spPr>
      </p:sp>
      <p:sp>
        <p:nvSpPr>
          <p:cNvPr name="Freeform 6" id="6"/>
          <p:cNvSpPr/>
          <p:nvPr/>
        </p:nvSpPr>
        <p:spPr>
          <a:xfrm flipH="false" flipV="false" rot="0">
            <a:off x="6635392" y="8725384"/>
            <a:ext cx="12081254" cy="1519655"/>
          </a:xfrm>
          <a:custGeom>
            <a:avLst/>
            <a:gdLst/>
            <a:ahLst/>
            <a:cxnLst/>
            <a:rect r="r" b="b" t="t" l="l"/>
            <a:pathLst>
              <a:path h="1519655" w="12081254">
                <a:moveTo>
                  <a:pt x="0" y="0"/>
                </a:moveTo>
                <a:lnTo>
                  <a:pt x="12081255" y="0"/>
                </a:lnTo>
                <a:lnTo>
                  <a:pt x="12081255" y="1519654"/>
                </a:lnTo>
                <a:lnTo>
                  <a:pt x="0" y="1519654"/>
                </a:lnTo>
                <a:lnTo>
                  <a:pt x="0" y="0"/>
                </a:lnTo>
                <a:close/>
              </a:path>
            </a:pathLst>
          </a:custGeom>
          <a:blipFill>
            <a:blip r:embed="rId7"/>
            <a:stretch>
              <a:fillRect l="0" t="0" r="0" b="0"/>
            </a:stretch>
          </a:blipFill>
        </p:spPr>
      </p:sp>
      <p:sp>
        <p:nvSpPr>
          <p:cNvPr name="Freeform 7" id="7"/>
          <p:cNvSpPr/>
          <p:nvPr/>
        </p:nvSpPr>
        <p:spPr>
          <a:xfrm flipH="false" flipV="false" rot="0">
            <a:off x="542980" y="5143500"/>
            <a:ext cx="1330688" cy="3581884"/>
          </a:xfrm>
          <a:custGeom>
            <a:avLst/>
            <a:gdLst/>
            <a:ahLst/>
            <a:cxnLst/>
            <a:rect r="r" b="b" t="t" l="l"/>
            <a:pathLst>
              <a:path h="3581884" w="1330688">
                <a:moveTo>
                  <a:pt x="0" y="0"/>
                </a:moveTo>
                <a:lnTo>
                  <a:pt x="1330688" y="0"/>
                </a:lnTo>
                <a:lnTo>
                  <a:pt x="1330688" y="3581884"/>
                </a:lnTo>
                <a:lnTo>
                  <a:pt x="0" y="3581884"/>
                </a:lnTo>
                <a:lnTo>
                  <a:pt x="0" y="0"/>
                </a:lnTo>
                <a:close/>
              </a:path>
            </a:pathLst>
          </a:custGeom>
          <a:blipFill>
            <a:blip r:embed="rId8"/>
            <a:stretch>
              <a:fillRect l="-33773" t="-41742" r="0" b="-147673"/>
            </a:stretch>
          </a:blipFill>
        </p:spPr>
      </p:sp>
      <p:sp>
        <p:nvSpPr>
          <p:cNvPr name="Freeform 8" id="8"/>
          <p:cNvSpPr/>
          <p:nvPr/>
        </p:nvSpPr>
        <p:spPr>
          <a:xfrm flipH="false" flipV="false" rot="0">
            <a:off x="16548825" y="3298182"/>
            <a:ext cx="1190269" cy="5400628"/>
          </a:xfrm>
          <a:custGeom>
            <a:avLst/>
            <a:gdLst/>
            <a:ahLst/>
            <a:cxnLst/>
            <a:rect r="r" b="b" t="t" l="l"/>
            <a:pathLst>
              <a:path h="5400628" w="1190269">
                <a:moveTo>
                  <a:pt x="0" y="0"/>
                </a:moveTo>
                <a:lnTo>
                  <a:pt x="1190269" y="0"/>
                </a:lnTo>
                <a:lnTo>
                  <a:pt x="1190269" y="5400628"/>
                </a:lnTo>
                <a:lnTo>
                  <a:pt x="0" y="5400628"/>
                </a:lnTo>
                <a:lnTo>
                  <a:pt x="0" y="0"/>
                </a:lnTo>
                <a:close/>
              </a:path>
            </a:pathLst>
          </a:custGeom>
          <a:blipFill>
            <a:blip r:embed="rId8"/>
            <a:stretch>
              <a:fillRect l="-49625" t="0" r="-9461" b="-104184"/>
            </a:stretch>
          </a:blipFill>
        </p:spPr>
      </p:sp>
      <p:sp>
        <p:nvSpPr>
          <p:cNvPr name="Freeform 9" id="9"/>
          <p:cNvSpPr/>
          <p:nvPr/>
        </p:nvSpPr>
        <p:spPr>
          <a:xfrm flipH="false" flipV="false" rot="0">
            <a:off x="654100" y="2907024"/>
            <a:ext cx="1219568" cy="2064951"/>
          </a:xfrm>
          <a:custGeom>
            <a:avLst/>
            <a:gdLst/>
            <a:ahLst/>
            <a:cxnLst/>
            <a:rect r="r" b="b" t="t" l="l"/>
            <a:pathLst>
              <a:path h="2064951" w="1219568">
                <a:moveTo>
                  <a:pt x="0" y="0"/>
                </a:moveTo>
                <a:lnTo>
                  <a:pt x="1219568" y="0"/>
                </a:lnTo>
                <a:lnTo>
                  <a:pt x="1219568" y="2064951"/>
                </a:lnTo>
                <a:lnTo>
                  <a:pt x="0" y="2064951"/>
                </a:lnTo>
                <a:lnTo>
                  <a:pt x="0" y="0"/>
                </a:lnTo>
                <a:close/>
              </a:path>
            </a:pathLst>
          </a:custGeom>
          <a:blipFill>
            <a:blip r:embed="rId9"/>
            <a:stretch>
              <a:fillRect l="0" t="0" r="0" b="0"/>
            </a:stretch>
          </a:blipFill>
        </p:spPr>
      </p:sp>
      <p:sp>
        <p:nvSpPr>
          <p:cNvPr name="TextBox 10" id="10"/>
          <p:cNvSpPr txBox="true"/>
          <p:nvPr/>
        </p:nvSpPr>
        <p:spPr>
          <a:xfrm rot="0">
            <a:off x="2773979" y="1712108"/>
            <a:ext cx="12531039" cy="6606975"/>
          </a:xfrm>
          <a:prstGeom prst="rect">
            <a:avLst/>
          </a:prstGeom>
        </p:spPr>
        <p:txBody>
          <a:bodyPr anchor="t" rtlCol="false" tIns="0" lIns="0" bIns="0" rIns="0">
            <a:spAutoFit/>
          </a:bodyPr>
          <a:lstStyle/>
          <a:p>
            <a:pPr algn="just">
              <a:lnSpc>
                <a:spcPts val="4385"/>
              </a:lnSpc>
            </a:pPr>
            <a:r>
              <a:rPr lang="en-US" sz="3132">
                <a:solidFill>
                  <a:srgbClr val="FFFFFF"/>
                </a:solidFill>
                <a:latin typeface="Lexend Deca"/>
                <a:ea typeface="Lexend Deca"/>
                <a:cs typeface="Lexend Deca"/>
                <a:sym typeface="Lexend Deca"/>
              </a:rPr>
              <a:t>             In the shadow of towering mountains, a solitary figure awakens, shrouded in the biting embrace of wind and the echoes of an aching emptiness. The taste of hunger and the lingering sting of pain are companions to the pervasive sense of loss that envelops the waking consciousness. As the first light of dawn timidly pierces through the jagged peaks, the realization of a profound absence sets in—a vital piece of the protagonist's existence has been severed. Disoriented and alone in this rugged terrain, the quest for self-discovery and the retrieval of what was lost begins, unveiling a treacherous and emotionally charged journey through the unforgiving landscape of the unknown.</a:t>
            </a:r>
          </a:p>
        </p:txBody>
      </p:sp>
      <p:sp>
        <p:nvSpPr>
          <p:cNvPr name="Freeform 11" id="11"/>
          <p:cNvSpPr/>
          <p:nvPr/>
        </p:nvSpPr>
        <p:spPr>
          <a:xfrm flipH="false" flipV="false" rot="0">
            <a:off x="16207747" y="1194945"/>
            <a:ext cx="1937658" cy="1937658"/>
          </a:xfrm>
          <a:custGeom>
            <a:avLst/>
            <a:gdLst/>
            <a:ahLst/>
            <a:cxnLst/>
            <a:rect r="r" b="b" t="t" l="l"/>
            <a:pathLst>
              <a:path h="1937658" w="1937658">
                <a:moveTo>
                  <a:pt x="0" y="0"/>
                </a:moveTo>
                <a:lnTo>
                  <a:pt x="1937658" y="0"/>
                </a:lnTo>
                <a:lnTo>
                  <a:pt x="1937658" y="1937658"/>
                </a:lnTo>
                <a:lnTo>
                  <a:pt x="0" y="1937658"/>
                </a:lnTo>
                <a:lnTo>
                  <a:pt x="0" y="0"/>
                </a:lnTo>
                <a:close/>
              </a:path>
            </a:pathLst>
          </a:custGeom>
          <a:blipFill>
            <a:blip r:embed="rId10"/>
            <a:stretch>
              <a:fillRect l="0" t="0" r="0" b="0"/>
            </a:stretch>
          </a:blipFill>
        </p:spPr>
      </p:sp>
      <p:sp>
        <p:nvSpPr>
          <p:cNvPr name="TextBox 12" id="12"/>
          <p:cNvSpPr txBox="true"/>
          <p:nvPr/>
        </p:nvSpPr>
        <p:spPr>
          <a:xfrm rot="0">
            <a:off x="2066197" y="322455"/>
            <a:ext cx="13803098" cy="872490"/>
          </a:xfrm>
          <a:prstGeom prst="rect">
            <a:avLst/>
          </a:prstGeom>
        </p:spPr>
        <p:txBody>
          <a:bodyPr anchor="t" rtlCol="false" tIns="0" lIns="0" bIns="0" rIns="0">
            <a:spAutoFit/>
          </a:bodyPr>
          <a:lstStyle/>
          <a:p>
            <a:pPr algn="ctr">
              <a:lnSpc>
                <a:spcPts val="6179"/>
              </a:lnSpc>
              <a:spcBef>
                <a:spcPct val="0"/>
              </a:spcBef>
            </a:pPr>
            <a:r>
              <a:rPr lang="en-US" sz="5999">
                <a:solidFill>
                  <a:srgbClr val="000000"/>
                </a:solidFill>
                <a:latin typeface="Arcade Gamer"/>
                <a:ea typeface="Arcade Gamer"/>
                <a:cs typeface="Arcade Gamer"/>
                <a:sym typeface="Arcade Gamer"/>
              </a:rPr>
              <a:t>INTRODUCTION</a:t>
            </a:r>
          </a:p>
        </p:txBody>
      </p:sp>
      <p:sp>
        <p:nvSpPr>
          <p:cNvPr name="Freeform 13" id="13"/>
          <p:cNvSpPr/>
          <p:nvPr/>
        </p:nvSpPr>
        <p:spPr>
          <a:xfrm flipH="false" flipV="false" rot="5400000">
            <a:off x="4088355" y="85314"/>
            <a:ext cx="845887" cy="1308674"/>
          </a:xfrm>
          <a:custGeom>
            <a:avLst/>
            <a:gdLst/>
            <a:ahLst/>
            <a:cxnLst/>
            <a:rect r="r" b="b" t="t" l="l"/>
            <a:pathLst>
              <a:path h="1308674" w="845887">
                <a:moveTo>
                  <a:pt x="0" y="0"/>
                </a:moveTo>
                <a:lnTo>
                  <a:pt x="845888" y="0"/>
                </a:lnTo>
                <a:lnTo>
                  <a:pt x="845888" y="1308673"/>
                </a:lnTo>
                <a:lnTo>
                  <a:pt x="0" y="1308673"/>
                </a:lnTo>
                <a:lnTo>
                  <a:pt x="0" y="0"/>
                </a:lnTo>
                <a:close/>
              </a:path>
            </a:pathLst>
          </a:custGeom>
          <a:blipFill>
            <a:blip r:embed="rId11"/>
            <a:stretch>
              <a:fillRect l="0" t="0" r="0" b="0"/>
            </a:stretch>
          </a:blipFill>
        </p:spPr>
      </p:sp>
      <p:sp>
        <p:nvSpPr>
          <p:cNvPr name="Freeform 14" id="14"/>
          <p:cNvSpPr/>
          <p:nvPr/>
        </p:nvSpPr>
        <p:spPr>
          <a:xfrm flipH="false" flipV="false" rot="5400000">
            <a:off x="2614056" y="117665"/>
            <a:ext cx="845887" cy="1308674"/>
          </a:xfrm>
          <a:custGeom>
            <a:avLst/>
            <a:gdLst/>
            <a:ahLst/>
            <a:cxnLst/>
            <a:rect r="r" b="b" t="t" l="l"/>
            <a:pathLst>
              <a:path h="1308674" w="845887">
                <a:moveTo>
                  <a:pt x="0" y="0"/>
                </a:moveTo>
                <a:lnTo>
                  <a:pt x="845888" y="0"/>
                </a:lnTo>
                <a:lnTo>
                  <a:pt x="845888" y="1308673"/>
                </a:lnTo>
                <a:lnTo>
                  <a:pt x="0" y="1308673"/>
                </a:lnTo>
                <a:lnTo>
                  <a:pt x="0" y="0"/>
                </a:lnTo>
                <a:close/>
              </a:path>
            </a:pathLst>
          </a:custGeom>
          <a:blipFill>
            <a:blip r:embed="rId11"/>
            <a:stretch>
              <a:fillRect l="0" t="0" r="0" b="0"/>
            </a:stretch>
          </a:blipFill>
        </p:spPr>
      </p:sp>
      <p:sp>
        <p:nvSpPr>
          <p:cNvPr name="Freeform 15" id="15"/>
          <p:cNvSpPr/>
          <p:nvPr/>
        </p:nvSpPr>
        <p:spPr>
          <a:xfrm flipH="false" flipV="false" rot="-5400000">
            <a:off x="13116324" y="117665"/>
            <a:ext cx="845887" cy="1308674"/>
          </a:xfrm>
          <a:custGeom>
            <a:avLst/>
            <a:gdLst/>
            <a:ahLst/>
            <a:cxnLst/>
            <a:rect r="r" b="b" t="t" l="l"/>
            <a:pathLst>
              <a:path h="1308674" w="845887">
                <a:moveTo>
                  <a:pt x="0" y="0"/>
                </a:moveTo>
                <a:lnTo>
                  <a:pt x="845888" y="0"/>
                </a:lnTo>
                <a:lnTo>
                  <a:pt x="845888" y="1308673"/>
                </a:lnTo>
                <a:lnTo>
                  <a:pt x="0" y="1308673"/>
                </a:lnTo>
                <a:lnTo>
                  <a:pt x="0" y="0"/>
                </a:lnTo>
                <a:close/>
              </a:path>
            </a:pathLst>
          </a:custGeom>
          <a:blipFill>
            <a:blip r:embed="rId11"/>
            <a:stretch>
              <a:fillRect l="0" t="0" r="0" b="0"/>
            </a:stretch>
          </a:blipFill>
        </p:spPr>
      </p:sp>
      <p:sp>
        <p:nvSpPr>
          <p:cNvPr name="Freeform 16" id="16"/>
          <p:cNvSpPr/>
          <p:nvPr/>
        </p:nvSpPr>
        <p:spPr>
          <a:xfrm flipH="false" flipV="false" rot="-5400000">
            <a:off x="14777732" y="117665"/>
            <a:ext cx="845887" cy="1308674"/>
          </a:xfrm>
          <a:custGeom>
            <a:avLst/>
            <a:gdLst/>
            <a:ahLst/>
            <a:cxnLst/>
            <a:rect r="r" b="b" t="t" l="l"/>
            <a:pathLst>
              <a:path h="1308674" w="845887">
                <a:moveTo>
                  <a:pt x="0" y="0"/>
                </a:moveTo>
                <a:lnTo>
                  <a:pt x="845888" y="0"/>
                </a:lnTo>
                <a:lnTo>
                  <a:pt x="845888" y="1308673"/>
                </a:lnTo>
                <a:lnTo>
                  <a:pt x="0" y="1308673"/>
                </a:lnTo>
                <a:lnTo>
                  <a:pt x="0" y="0"/>
                </a:lnTo>
                <a:close/>
              </a:path>
            </a:pathLst>
          </a:custGeom>
          <a:blipFill>
            <a:blip r:embed="rId11"/>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333840"/>
          </a:xfrm>
          <a:custGeom>
            <a:avLst/>
            <a:gdLst/>
            <a:ahLst/>
            <a:cxnLst/>
            <a:rect r="r" b="b" t="t" l="l"/>
            <a:pathLst>
              <a:path h="10333840" w="18288000">
                <a:moveTo>
                  <a:pt x="0" y="0"/>
                </a:moveTo>
                <a:lnTo>
                  <a:pt x="18288000" y="0"/>
                </a:lnTo>
                <a:lnTo>
                  <a:pt x="18288000" y="10333840"/>
                </a:lnTo>
                <a:lnTo>
                  <a:pt x="0" y="10333840"/>
                </a:lnTo>
                <a:lnTo>
                  <a:pt x="0" y="0"/>
                </a:lnTo>
                <a:close/>
              </a:path>
            </a:pathLst>
          </a:custGeom>
          <a:blipFill>
            <a:blip r:embed="rId2"/>
            <a:stretch>
              <a:fillRect l="-227" t="0" r="-227" b="0"/>
            </a:stretch>
          </a:blipFill>
        </p:spPr>
      </p:sp>
      <p:sp>
        <p:nvSpPr>
          <p:cNvPr name="Freeform 3" id="3"/>
          <p:cNvSpPr/>
          <p:nvPr/>
        </p:nvSpPr>
        <p:spPr>
          <a:xfrm flipH="false" flipV="false" rot="0">
            <a:off x="15744854" y="1867975"/>
            <a:ext cx="2568260" cy="2712951"/>
          </a:xfrm>
          <a:custGeom>
            <a:avLst/>
            <a:gdLst/>
            <a:ahLst/>
            <a:cxnLst/>
            <a:rect r="r" b="b" t="t" l="l"/>
            <a:pathLst>
              <a:path h="2712951" w="2568260">
                <a:moveTo>
                  <a:pt x="0" y="0"/>
                </a:moveTo>
                <a:lnTo>
                  <a:pt x="2568260" y="0"/>
                </a:lnTo>
                <a:lnTo>
                  <a:pt x="2568260" y="2712951"/>
                </a:lnTo>
                <a:lnTo>
                  <a:pt x="0" y="2712951"/>
                </a:lnTo>
                <a:lnTo>
                  <a:pt x="0" y="0"/>
                </a:lnTo>
                <a:close/>
              </a:path>
            </a:pathLst>
          </a:custGeom>
          <a:blipFill>
            <a:blip r:embed="rId3"/>
            <a:stretch>
              <a:fillRect l="0" t="0" r="0" b="0"/>
            </a:stretch>
          </a:blipFill>
        </p:spPr>
      </p:sp>
      <p:sp>
        <p:nvSpPr>
          <p:cNvPr name="Freeform 4" id="4"/>
          <p:cNvSpPr/>
          <p:nvPr/>
        </p:nvSpPr>
        <p:spPr>
          <a:xfrm flipH="false" flipV="false" rot="-5400000">
            <a:off x="12312647" y="117665"/>
            <a:ext cx="845887" cy="1308674"/>
          </a:xfrm>
          <a:custGeom>
            <a:avLst/>
            <a:gdLst/>
            <a:ahLst/>
            <a:cxnLst/>
            <a:rect r="r" b="b" t="t" l="l"/>
            <a:pathLst>
              <a:path h="1308674" w="845887">
                <a:moveTo>
                  <a:pt x="0" y="0"/>
                </a:moveTo>
                <a:lnTo>
                  <a:pt x="845888" y="0"/>
                </a:lnTo>
                <a:lnTo>
                  <a:pt x="845888" y="1308673"/>
                </a:lnTo>
                <a:lnTo>
                  <a:pt x="0" y="1308673"/>
                </a:lnTo>
                <a:lnTo>
                  <a:pt x="0" y="0"/>
                </a:lnTo>
                <a:close/>
              </a:path>
            </a:pathLst>
          </a:custGeom>
          <a:blipFill>
            <a:blip r:embed="rId4"/>
            <a:stretch>
              <a:fillRect l="0" t="0" r="0" b="0"/>
            </a:stretch>
          </a:blipFill>
        </p:spPr>
      </p:sp>
      <p:sp>
        <p:nvSpPr>
          <p:cNvPr name="Freeform 5" id="5"/>
          <p:cNvSpPr/>
          <p:nvPr/>
        </p:nvSpPr>
        <p:spPr>
          <a:xfrm flipH="false" flipV="false" rot="0">
            <a:off x="2350497" y="1302319"/>
            <a:ext cx="13195630" cy="7221608"/>
          </a:xfrm>
          <a:custGeom>
            <a:avLst/>
            <a:gdLst/>
            <a:ahLst/>
            <a:cxnLst/>
            <a:rect r="r" b="b" t="t" l="l"/>
            <a:pathLst>
              <a:path h="7221608" w="13195630">
                <a:moveTo>
                  <a:pt x="0" y="0"/>
                </a:moveTo>
                <a:lnTo>
                  <a:pt x="13195630" y="0"/>
                </a:lnTo>
                <a:lnTo>
                  <a:pt x="13195630" y="7221609"/>
                </a:lnTo>
                <a:lnTo>
                  <a:pt x="0" y="72216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598509" y="322455"/>
            <a:ext cx="12779975" cy="872490"/>
          </a:xfrm>
          <a:prstGeom prst="rect">
            <a:avLst/>
          </a:prstGeom>
        </p:spPr>
        <p:txBody>
          <a:bodyPr anchor="t" rtlCol="false" tIns="0" lIns="0" bIns="0" rIns="0">
            <a:spAutoFit/>
          </a:bodyPr>
          <a:lstStyle/>
          <a:p>
            <a:pPr algn="ctr">
              <a:lnSpc>
                <a:spcPts val="6179"/>
              </a:lnSpc>
              <a:spcBef>
                <a:spcPct val="0"/>
              </a:spcBef>
            </a:pPr>
            <a:r>
              <a:rPr lang="en-US" sz="5999">
                <a:solidFill>
                  <a:srgbClr val="000000"/>
                </a:solidFill>
                <a:latin typeface="Arcade Gamer"/>
                <a:ea typeface="Arcade Gamer"/>
                <a:cs typeface="Arcade Gamer"/>
                <a:sym typeface="Arcade Gamer"/>
              </a:rPr>
              <a:t>Objective</a:t>
            </a:r>
          </a:p>
        </p:txBody>
      </p:sp>
      <p:sp>
        <p:nvSpPr>
          <p:cNvPr name="Freeform 7" id="7"/>
          <p:cNvSpPr/>
          <p:nvPr/>
        </p:nvSpPr>
        <p:spPr>
          <a:xfrm flipH="false" flipV="false" rot="5400000">
            <a:off x="4624140" y="117665"/>
            <a:ext cx="845887" cy="1308674"/>
          </a:xfrm>
          <a:custGeom>
            <a:avLst/>
            <a:gdLst/>
            <a:ahLst/>
            <a:cxnLst/>
            <a:rect r="r" b="b" t="t" l="l"/>
            <a:pathLst>
              <a:path h="1308674" w="845887">
                <a:moveTo>
                  <a:pt x="0" y="0"/>
                </a:moveTo>
                <a:lnTo>
                  <a:pt x="845887" y="0"/>
                </a:lnTo>
                <a:lnTo>
                  <a:pt x="845887" y="1308673"/>
                </a:lnTo>
                <a:lnTo>
                  <a:pt x="0" y="1308673"/>
                </a:lnTo>
                <a:lnTo>
                  <a:pt x="0" y="0"/>
                </a:lnTo>
                <a:close/>
              </a:path>
            </a:pathLst>
          </a:custGeom>
          <a:blipFill>
            <a:blip r:embed="rId4"/>
            <a:stretch>
              <a:fillRect l="0" t="0" r="0" b="0"/>
            </a:stretch>
          </a:blipFill>
        </p:spPr>
      </p:sp>
      <p:sp>
        <p:nvSpPr>
          <p:cNvPr name="Freeform 8" id="8"/>
          <p:cNvSpPr/>
          <p:nvPr/>
        </p:nvSpPr>
        <p:spPr>
          <a:xfrm flipH="false" flipV="false" rot="-5400000">
            <a:off x="13911666" y="85314"/>
            <a:ext cx="845887" cy="1308674"/>
          </a:xfrm>
          <a:custGeom>
            <a:avLst/>
            <a:gdLst/>
            <a:ahLst/>
            <a:cxnLst/>
            <a:rect r="r" b="b" t="t" l="l"/>
            <a:pathLst>
              <a:path h="1308674" w="845887">
                <a:moveTo>
                  <a:pt x="0" y="0"/>
                </a:moveTo>
                <a:lnTo>
                  <a:pt x="845887" y="0"/>
                </a:lnTo>
                <a:lnTo>
                  <a:pt x="845887" y="1308673"/>
                </a:lnTo>
                <a:lnTo>
                  <a:pt x="0" y="1308673"/>
                </a:lnTo>
                <a:lnTo>
                  <a:pt x="0" y="0"/>
                </a:lnTo>
                <a:close/>
              </a:path>
            </a:pathLst>
          </a:custGeom>
          <a:blipFill>
            <a:blip r:embed="rId4"/>
            <a:stretch>
              <a:fillRect l="0" t="0" r="0" b="0"/>
            </a:stretch>
          </a:blipFill>
        </p:spPr>
      </p:sp>
      <p:sp>
        <p:nvSpPr>
          <p:cNvPr name="Freeform 9" id="9"/>
          <p:cNvSpPr/>
          <p:nvPr/>
        </p:nvSpPr>
        <p:spPr>
          <a:xfrm flipH="false" flipV="false" rot="5400000">
            <a:off x="3029716" y="117665"/>
            <a:ext cx="845887" cy="1308674"/>
          </a:xfrm>
          <a:custGeom>
            <a:avLst/>
            <a:gdLst/>
            <a:ahLst/>
            <a:cxnLst/>
            <a:rect r="r" b="b" t="t" l="l"/>
            <a:pathLst>
              <a:path h="1308674" w="845887">
                <a:moveTo>
                  <a:pt x="0" y="0"/>
                </a:moveTo>
                <a:lnTo>
                  <a:pt x="845888" y="0"/>
                </a:lnTo>
                <a:lnTo>
                  <a:pt x="845888" y="1308673"/>
                </a:lnTo>
                <a:lnTo>
                  <a:pt x="0" y="1308673"/>
                </a:lnTo>
                <a:lnTo>
                  <a:pt x="0" y="0"/>
                </a:lnTo>
                <a:close/>
              </a:path>
            </a:pathLst>
          </a:custGeom>
          <a:blipFill>
            <a:blip r:embed="rId4"/>
            <a:stretch>
              <a:fillRect l="0" t="0" r="0" b="0"/>
            </a:stretch>
          </a:blipFill>
        </p:spPr>
      </p:sp>
      <p:sp>
        <p:nvSpPr>
          <p:cNvPr name="Freeform 10" id="10"/>
          <p:cNvSpPr/>
          <p:nvPr/>
        </p:nvSpPr>
        <p:spPr>
          <a:xfrm flipH="false" flipV="false" rot="0">
            <a:off x="0" y="8725384"/>
            <a:ext cx="12081254" cy="1519655"/>
          </a:xfrm>
          <a:custGeom>
            <a:avLst/>
            <a:gdLst/>
            <a:ahLst/>
            <a:cxnLst/>
            <a:rect r="r" b="b" t="t" l="l"/>
            <a:pathLst>
              <a:path h="1519655" w="12081254">
                <a:moveTo>
                  <a:pt x="0" y="0"/>
                </a:moveTo>
                <a:lnTo>
                  <a:pt x="12081254" y="0"/>
                </a:lnTo>
                <a:lnTo>
                  <a:pt x="12081254" y="1519654"/>
                </a:lnTo>
                <a:lnTo>
                  <a:pt x="0" y="1519654"/>
                </a:lnTo>
                <a:lnTo>
                  <a:pt x="0" y="0"/>
                </a:lnTo>
                <a:close/>
              </a:path>
            </a:pathLst>
          </a:custGeom>
          <a:blipFill>
            <a:blip r:embed="rId7"/>
            <a:stretch>
              <a:fillRect l="0" t="0" r="0" b="0"/>
            </a:stretch>
          </a:blipFill>
        </p:spPr>
      </p:sp>
      <p:sp>
        <p:nvSpPr>
          <p:cNvPr name="Freeform 11" id="11"/>
          <p:cNvSpPr/>
          <p:nvPr/>
        </p:nvSpPr>
        <p:spPr>
          <a:xfrm flipH="false" flipV="false" rot="0">
            <a:off x="6678422" y="8725384"/>
            <a:ext cx="12081254" cy="1519655"/>
          </a:xfrm>
          <a:custGeom>
            <a:avLst/>
            <a:gdLst/>
            <a:ahLst/>
            <a:cxnLst/>
            <a:rect r="r" b="b" t="t" l="l"/>
            <a:pathLst>
              <a:path h="1519655" w="12081254">
                <a:moveTo>
                  <a:pt x="0" y="0"/>
                </a:moveTo>
                <a:lnTo>
                  <a:pt x="12081254" y="0"/>
                </a:lnTo>
                <a:lnTo>
                  <a:pt x="12081254" y="1519654"/>
                </a:lnTo>
                <a:lnTo>
                  <a:pt x="0" y="1519654"/>
                </a:lnTo>
                <a:lnTo>
                  <a:pt x="0" y="0"/>
                </a:lnTo>
                <a:close/>
              </a:path>
            </a:pathLst>
          </a:custGeom>
          <a:blipFill>
            <a:blip r:embed="rId7"/>
            <a:stretch>
              <a:fillRect l="0" t="0" r="0" b="0"/>
            </a:stretch>
          </a:blipFill>
        </p:spPr>
      </p:sp>
      <p:sp>
        <p:nvSpPr>
          <p:cNvPr name="Freeform 12" id="12"/>
          <p:cNvSpPr/>
          <p:nvPr/>
        </p:nvSpPr>
        <p:spPr>
          <a:xfrm flipH="false" flipV="false" rot="0">
            <a:off x="846549" y="6321184"/>
            <a:ext cx="893172" cy="2404200"/>
          </a:xfrm>
          <a:custGeom>
            <a:avLst/>
            <a:gdLst/>
            <a:ahLst/>
            <a:cxnLst/>
            <a:rect r="r" b="b" t="t" l="l"/>
            <a:pathLst>
              <a:path h="2404200" w="893172">
                <a:moveTo>
                  <a:pt x="0" y="0"/>
                </a:moveTo>
                <a:lnTo>
                  <a:pt x="893173" y="0"/>
                </a:lnTo>
                <a:lnTo>
                  <a:pt x="893173" y="2404200"/>
                </a:lnTo>
                <a:lnTo>
                  <a:pt x="0" y="2404200"/>
                </a:lnTo>
                <a:lnTo>
                  <a:pt x="0" y="0"/>
                </a:lnTo>
                <a:close/>
              </a:path>
            </a:pathLst>
          </a:custGeom>
          <a:blipFill>
            <a:blip r:embed="rId8"/>
            <a:stretch>
              <a:fillRect l="-33773" t="-41742" r="0" b="-147673"/>
            </a:stretch>
          </a:blipFill>
        </p:spPr>
      </p:sp>
      <p:sp>
        <p:nvSpPr>
          <p:cNvPr name="TextBox 13" id="13"/>
          <p:cNvSpPr txBox="true"/>
          <p:nvPr/>
        </p:nvSpPr>
        <p:spPr>
          <a:xfrm rot="0">
            <a:off x="2955625" y="2312878"/>
            <a:ext cx="11985374" cy="5357134"/>
          </a:xfrm>
          <a:prstGeom prst="rect">
            <a:avLst/>
          </a:prstGeom>
        </p:spPr>
        <p:txBody>
          <a:bodyPr anchor="t" rtlCol="false" tIns="0" lIns="0" bIns="0" rIns="0">
            <a:spAutoFit/>
          </a:bodyPr>
          <a:lstStyle/>
          <a:p>
            <a:pPr algn="just">
              <a:lnSpc>
                <a:spcPts val="3830"/>
              </a:lnSpc>
              <a:spcBef>
                <a:spcPct val="0"/>
              </a:spcBef>
            </a:pPr>
            <a:r>
              <a:rPr lang="en-US" sz="3718">
                <a:solidFill>
                  <a:srgbClr val="FFFFFF"/>
                </a:solidFill>
                <a:latin typeface="Lexend Deca"/>
                <a:ea typeface="Lexend Deca"/>
                <a:cs typeface="Lexend Deca"/>
                <a:sym typeface="Lexend Deca"/>
              </a:rPr>
              <a:t>                 In "Lost Adventure" the primary objective is to guide the protagonist through a journey of self-discovery and redemption as they confront the profound sense of loss that envelops them. Players must navigate the treacherous mountainous terrain, solving puzzles, overcoming challenges, and interacting with spectral echoes to uncover the fragments of memories tied to their forgotten past. The ultimate goal is to reclaim what has been lost and bring closure to the protagonist's emotional turmoil</a:t>
            </a:r>
          </a:p>
        </p:txBody>
      </p:sp>
      <p:sp>
        <p:nvSpPr>
          <p:cNvPr name="Freeform 14" id="14"/>
          <p:cNvSpPr/>
          <p:nvPr/>
        </p:nvSpPr>
        <p:spPr>
          <a:xfrm flipH="false" flipV="false" rot="0">
            <a:off x="16155727" y="4580926"/>
            <a:ext cx="1746514" cy="1740257"/>
          </a:xfrm>
          <a:custGeom>
            <a:avLst/>
            <a:gdLst/>
            <a:ahLst/>
            <a:cxnLst/>
            <a:rect r="r" b="b" t="t" l="l"/>
            <a:pathLst>
              <a:path h="1740257" w="1746514">
                <a:moveTo>
                  <a:pt x="0" y="0"/>
                </a:moveTo>
                <a:lnTo>
                  <a:pt x="1746514" y="0"/>
                </a:lnTo>
                <a:lnTo>
                  <a:pt x="1746514" y="1740258"/>
                </a:lnTo>
                <a:lnTo>
                  <a:pt x="0" y="1740258"/>
                </a:lnTo>
                <a:lnTo>
                  <a:pt x="0" y="0"/>
                </a:lnTo>
                <a:close/>
              </a:path>
            </a:pathLst>
          </a:custGeom>
          <a:blipFill>
            <a:blip r:embed="rId8"/>
            <a:stretch>
              <a:fillRect l="-10961" t="-136495" r="0" b="-412013"/>
            </a:stretch>
          </a:blipFill>
        </p:spPr>
      </p:sp>
      <p:sp>
        <p:nvSpPr>
          <p:cNvPr name="Freeform 15" id="15"/>
          <p:cNvSpPr/>
          <p:nvPr/>
        </p:nvSpPr>
        <p:spPr>
          <a:xfrm flipH="false" flipV="false" rot="0">
            <a:off x="393147" y="4250550"/>
            <a:ext cx="1785900" cy="1785900"/>
          </a:xfrm>
          <a:custGeom>
            <a:avLst/>
            <a:gdLst/>
            <a:ahLst/>
            <a:cxnLst/>
            <a:rect r="r" b="b" t="t" l="l"/>
            <a:pathLst>
              <a:path h="1785900" w="1785900">
                <a:moveTo>
                  <a:pt x="0" y="0"/>
                </a:moveTo>
                <a:lnTo>
                  <a:pt x="1785900" y="0"/>
                </a:lnTo>
                <a:lnTo>
                  <a:pt x="1785900" y="1785900"/>
                </a:lnTo>
                <a:lnTo>
                  <a:pt x="0" y="1785900"/>
                </a:lnTo>
                <a:lnTo>
                  <a:pt x="0" y="0"/>
                </a:lnTo>
                <a:close/>
              </a:path>
            </a:pathLst>
          </a:custGeom>
          <a:blipFill>
            <a:blip r:embed="rId9"/>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099608" y="5852278"/>
            <a:ext cx="4088783" cy="884664"/>
          </a:xfrm>
          <a:custGeom>
            <a:avLst/>
            <a:gdLst/>
            <a:ahLst/>
            <a:cxnLst/>
            <a:rect r="r" b="b" t="t" l="l"/>
            <a:pathLst>
              <a:path h="884664" w="4088783">
                <a:moveTo>
                  <a:pt x="0" y="0"/>
                </a:moveTo>
                <a:lnTo>
                  <a:pt x="4088784" y="0"/>
                </a:lnTo>
                <a:lnTo>
                  <a:pt x="4088784" y="884664"/>
                </a:lnTo>
                <a:lnTo>
                  <a:pt x="0" y="88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919472" y="1213995"/>
            <a:ext cx="13803098" cy="7554059"/>
          </a:xfrm>
          <a:custGeom>
            <a:avLst/>
            <a:gdLst/>
            <a:ahLst/>
            <a:cxnLst/>
            <a:rect r="r" b="b" t="t" l="l"/>
            <a:pathLst>
              <a:path h="7554059" w="13803098">
                <a:moveTo>
                  <a:pt x="0" y="0"/>
                </a:moveTo>
                <a:lnTo>
                  <a:pt x="13803098" y="0"/>
                </a:lnTo>
                <a:lnTo>
                  <a:pt x="13803098" y="7554059"/>
                </a:lnTo>
                <a:lnTo>
                  <a:pt x="0" y="75540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8725384"/>
            <a:ext cx="12081254" cy="1519655"/>
          </a:xfrm>
          <a:custGeom>
            <a:avLst/>
            <a:gdLst/>
            <a:ahLst/>
            <a:cxnLst/>
            <a:rect r="r" b="b" t="t" l="l"/>
            <a:pathLst>
              <a:path h="1519655" w="12081254">
                <a:moveTo>
                  <a:pt x="0" y="0"/>
                </a:moveTo>
                <a:lnTo>
                  <a:pt x="12081254" y="0"/>
                </a:lnTo>
                <a:lnTo>
                  <a:pt x="12081254" y="1519654"/>
                </a:lnTo>
                <a:lnTo>
                  <a:pt x="0" y="1519654"/>
                </a:lnTo>
                <a:lnTo>
                  <a:pt x="0" y="0"/>
                </a:lnTo>
                <a:close/>
              </a:path>
            </a:pathLst>
          </a:custGeom>
          <a:blipFill>
            <a:blip r:embed="rId7"/>
            <a:stretch>
              <a:fillRect l="0" t="0" r="0" b="0"/>
            </a:stretch>
          </a:blipFill>
        </p:spPr>
      </p:sp>
      <p:sp>
        <p:nvSpPr>
          <p:cNvPr name="Freeform 6" id="6"/>
          <p:cNvSpPr/>
          <p:nvPr/>
        </p:nvSpPr>
        <p:spPr>
          <a:xfrm flipH="false" flipV="false" rot="0">
            <a:off x="6635392" y="8725384"/>
            <a:ext cx="12081254" cy="1519655"/>
          </a:xfrm>
          <a:custGeom>
            <a:avLst/>
            <a:gdLst/>
            <a:ahLst/>
            <a:cxnLst/>
            <a:rect r="r" b="b" t="t" l="l"/>
            <a:pathLst>
              <a:path h="1519655" w="12081254">
                <a:moveTo>
                  <a:pt x="0" y="0"/>
                </a:moveTo>
                <a:lnTo>
                  <a:pt x="12081255" y="0"/>
                </a:lnTo>
                <a:lnTo>
                  <a:pt x="12081255" y="1519654"/>
                </a:lnTo>
                <a:lnTo>
                  <a:pt x="0" y="1519654"/>
                </a:lnTo>
                <a:lnTo>
                  <a:pt x="0" y="0"/>
                </a:lnTo>
                <a:close/>
              </a:path>
            </a:pathLst>
          </a:custGeom>
          <a:blipFill>
            <a:blip r:embed="rId7"/>
            <a:stretch>
              <a:fillRect l="0" t="0" r="0" b="0"/>
            </a:stretch>
          </a:blipFill>
        </p:spPr>
      </p:sp>
      <p:sp>
        <p:nvSpPr>
          <p:cNvPr name="Freeform 7" id="7"/>
          <p:cNvSpPr/>
          <p:nvPr/>
        </p:nvSpPr>
        <p:spPr>
          <a:xfrm flipH="false" flipV="false" rot="0">
            <a:off x="0" y="5434552"/>
            <a:ext cx="3218777" cy="3533930"/>
          </a:xfrm>
          <a:custGeom>
            <a:avLst/>
            <a:gdLst/>
            <a:ahLst/>
            <a:cxnLst/>
            <a:rect r="r" b="b" t="t" l="l"/>
            <a:pathLst>
              <a:path h="3533930" w="3218777">
                <a:moveTo>
                  <a:pt x="0" y="0"/>
                </a:moveTo>
                <a:lnTo>
                  <a:pt x="3218777" y="0"/>
                </a:lnTo>
                <a:lnTo>
                  <a:pt x="3218777" y="3533930"/>
                </a:lnTo>
                <a:lnTo>
                  <a:pt x="0" y="3533930"/>
                </a:lnTo>
                <a:lnTo>
                  <a:pt x="0" y="0"/>
                </a:lnTo>
                <a:close/>
              </a:path>
            </a:pathLst>
          </a:custGeom>
          <a:blipFill>
            <a:blip r:embed="rId8"/>
            <a:stretch>
              <a:fillRect l="0" t="0" r="0" b="-46999"/>
            </a:stretch>
          </a:blipFill>
        </p:spPr>
      </p:sp>
      <p:sp>
        <p:nvSpPr>
          <p:cNvPr name="Freeform 8" id="8"/>
          <p:cNvSpPr/>
          <p:nvPr/>
        </p:nvSpPr>
        <p:spPr>
          <a:xfrm flipH="false" flipV="false" rot="0">
            <a:off x="235124" y="4049605"/>
            <a:ext cx="1587152" cy="2687338"/>
          </a:xfrm>
          <a:custGeom>
            <a:avLst/>
            <a:gdLst/>
            <a:ahLst/>
            <a:cxnLst/>
            <a:rect r="r" b="b" t="t" l="l"/>
            <a:pathLst>
              <a:path h="2687338" w="1587152">
                <a:moveTo>
                  <a:pt x="0" y="0"/>
                </a:moveTo>
                <a:lnTo>
                  <a:pt x="1587152" y="0"/>
                </a:lnTo>
                <a:lnTo>
                  <a:pt x="1587152" y="2687337"/>
                </a:lnTo>
                <a:lnTo>
                  <a:pt x="0" y="2687337"/>
                </a:lnTo>
                <a:lnTo>
                  <a:pt x="0" y="0"/>
                </a:lnTo>
                <a:close/>
              </a:path>
            </a:pathLst>
          </a:custGeom>
          <a:blipFill>
            <a:blip r:embed="rId9"/>
            <a:stretch>
              <a:fillRect l="0" t="0" r="0" b="0"/>
            </a:stretch>
          </a:blipFill>
        </p:spPr>
      </p:sp>
      <p:sp>
        <p:nvSpPr>
          <p:cNvPr name="TextBox 9" id="9"/>
          <p:cNvSpPr txBox="true"/>
          <p:nvPr/>
        </p:nvSpPr>
        <p:spPr>
          <a:xfrm rot="0">
            <a:off x="3697480" y="316946"/>
            <a:ext cx="13803098" cy="872490"/>
          </a:xfrm>
          <a:prstGeom prst="rect">
            <a:avLst/>
          </a:prstGeom>
        </p:spPr>
        <p:txBody>
          <a:bodyPr anchor="t" rtlCol="false" tIns="0" lIns="0" bIns="0" rIns="0">
            <a:spAutoFit/>
          </a:bodyPr>
          <a:lstStyle/>
          <a:p>
            <a:pPr algn="ctr">
              <a:lnSpc>
                <a:spcPts val="6179"/>
              </a:lnSpc>
              <a:spcBef>
                <a:spcPct val="0"/>
              </a:spcBef>
            </a:pPr>
            <a:r>
              <a:rPr lang="en-US" sz="5999">
                <a:solidFill>
                  <a:srgbClr val="000000"/>
                </a:solidFill>
                <a:latin typeface="Arcade Gamer"/>
                <a:ea typeface="Arcade Gamer"/>
                <a:cs typeface="Arcade Gamer"/>
                <a:sym typeface="Arcade Gamer"/>
              </a:rPr>
              <a:t>Motivation</a:t>
            </a:r>
          </a:p>
        </p:txBody>
      </p:sp>
      <p:sp>
        <p:nvSpPr>
          <p:cNvPr name="Freeform 10" id="10"/>
          <p:cNvSpPr/>
          <p:nvPr/>
        </p:nvSpPr>
        <p:spPr>
          <a:xfrm flipH="false" flipV="false" rot="5400000">
            <a:off x="4141340" y="127190"/>
            <a:ext cx="864937" cy="1308674"/>
          </a:xfrm>
          <a:custGeom>
            <a:avLst/>
            <a:gdLst/>
            <a:ahLst/>
            <a:cxnLst/>
            <a:rect r="r" b="b" t="t" l="l"/>
            <a:pathLst>
              <a:path h="1308674" w="864937">
                <a:moveTo>
                  <a:pt x="0" y="0"/>
                </a:moveTo>
                <a:lnTo>
                  <a:pt x="864938" y="0"/>
                </a:lnTo>
                <a:lnTo>
                  <a:pt x="864938" y="1308673"/>
                </a:lnTo>
                <a:lnTo>
                  <a:pt x="0" y="1308673"/>
                </a:lnTo>
                <a:lnTo>
                  <a:pt x="0" y="0"/>
                </a:lnTo>
                <a:close/>
              </a:path>
            </a:pathLst>
          </a:custGeom>
          <a:blipFill>
            <a:blip r:embed="rId10"/>
            <a:stretch>
              <a:fillRect l="0" t="0" r="0" b="-2252"/>
            </a:stretch>
          </a:blipFill>
        </p:spPr>
      </p:sp>
      <p:sp>
        <p:nvSpPr>
          <p:cNvPr name="Freeform 11" id="11"/>
          <p:cNvSpPr/>
          <p:nvPr/>
        </p:nvSpPr>
        <p:spPr>
          <a:xfrm flipH="false" flipV="false" rot="5400000">
            <a:off x="6022328" y="79804"/>
            <a:ext cx="845887" cy="1308674"/>
          </a:xfrm>
          <a:custGeom>
            <a:avLst/>
            <a:gdLst/>
            <a:ahLst/>
            <a:cxnLst/>
            <a:rect r="r" b="b" t="t" l="l"/>
            <a:pathLst>
              <a:path h="1308674" w="845887">
                <a:moveTo>
                  <a:pt x="0" y="0"/>
                </a:moveTo>
                <a:lnTo>
                  <a:pt x="845887" y="0"/>
                </a:lnTo>
                <a:lnTo>
                  <a:pt x="845887" y="1308673"/>
                </a:lnTo>
                <a:lnTo>
                  <a:pt x="0" y="1308673"/>
                </a:lnTo>
                <a:lnTo>
                  <a:pt x="0" y="0"/>
                </a:lnTo>
                <a:close/>
              </a:path>
            </a:pathLst>
          </a:custGeom>
          <a:blipFill>
            <a:blip r:embed="rId10"/>
            <a:stretch>
              <a:fillRect l="0" t="0" r="0" b="0"/>
            </a:stretch>
          </a:blipFill>
        </p:spPr>
      </p:sp>
      <p:sp>
        <p:nvSpPr>
          <p:cNvPr name="Freeform 12" id="12"/>
          <p:cNvSpPr/>
          <p:nvPr/>
        </p:nvSpPr>
        <p:spPr>
          <a:xfrm flipH="false" flipV="false" rot="-5400000">
            <a:off x="14187893" y="117665"/>
            <a:ext cx="845887" cy="1308674"/>
          </a:xfrm>
          <a:custGeom>
            <a:avLst/>
            <a:gdLst/>
            <a:ahLst/>
            <a:cxnLst/>
            <a:rect r="r" b="b" t="t" l="l"/>
            <a:pathLst>
              <a:path h="1308674" w="845887">
                <a:moveTo>
                  <a:pt x="0" y="0"/>
                </a:moveTo>
                <a:lnTo>
                  <a:pt x="845888" y="0"/>
                </a:lnTo>
                <a:lnTo>
                  <a:pt x="845888" y="1308673"/>
                </a:lnTo>
                <a:lnTo>
                  <a:pt x="0" y="1308673"/>
                </a:lnTo>
                <a:lnTo>
                  <a:pt x="0" y="0"/>
                </a:lnTo>
                <a:close/>
              </a:path>
            </a:pathLst>
          </a:custGeom>
          <a:blipFill>
            <a:blip r:embed="rId10"/>
            <a:stretch>
              <a:fillRect l="0" t="0" r="0" b="0"/>
            </a:stretch>
          </a:blipFill>
        </p:spPr>
      </p:sp>
      <p:sp>
        <p:nvSpPr>
          <p:cNvPr name="Freeform 13" id="13"/>
          <p:cNvSpPr/>
          <p:nvPr/>
        </p:nvSpPr>
        <p:spPr>
          <a:xfrm flipH="false" flipV="false" rot="-5400000">
            <a:off x="16009560" y="79804"/>
            <a:ext cx="845887" cy="1308674"/>
          </a:xfrm>
          <a:custGeom>
            <a:avLst/>
            <a:gdLst/>
            <a:ahLst/>
            <a:cxnLst/>
            <a:rect r="r" b="b" t="t" l="l"/>
            <a:pathLst>
              <a:path h="1308674" w="845887">
                <a:moveTo>
                  <a:pt x="0" y="0"/>
                </a:moveTo>
                <a:lnTo>
                  <a:pt x="845888" y="0"/>
                </a:lnTo>
                <a:lnTo>
                  <a:pt x="845888" y="1308673"/>
                </a:lnTo>
                <a:lnTo>
                  <a:pt x="0" y="1308673"/>
                </a:lnTo>
                <a:lnTo>
                  <a:pt x="0" y="0"/>
                </a:lnTo>
                <a:close/>
              </a:path>
            </a:pathLst>
          </a:custGeom>
          <a:blipFill>
            <a:blip r:embed="rId10"/>
            <a:stretch>
              <a:fillRect l="0" t="0" r="0" b="0"/>
            </a:stretch>
          </a:blipFill>
        </p:spPr>
      </p:sp>
      <p:sp>
        <p:nvSpPr>
          <p:cNvPr name="TextBox 14" id="14"/>
          <p:cNvSpPr txBox="true"/>
          <p:nvPr/>
        </p:nvSpPr>
        <p:spPr>
          <a:xfrm rot="0">
            <a:off x="4423148" y="1819592"/>
            <a:ext cx="12795747" cy="6581140"/>
          </a:xfrm>
          <a:prstGeom prst="rect">
            <a:avLst/>
          </a:prstGeom>
        </p:spPr>
        <p:txBody>
          <a:bodyPr anchor="t" rtlCol="false" tIns="0" lIns="0" bIns="0" rIns="0">
            <a:spAutoFit/>
          </a:bodyPr>
          <a:lstStyle/>
          <a:p>
            <a:pPr algn="just">
              <a:lnSpc>
                <a:spcPts val="4759"/>
              </a:lnSpc>
            </a:pPr>
            <a:r>
              <a:rPr lang="en-US" sz="3399">
                <a:solidFill>
                  <a:srgbClr val="FFFFFF"/>
                </a:solidFill>
                <a:latin typeface="Lexend Deca"/>
                <a:ea typeface="Lexend Deca"/>
                <a:cs typeface="Lexend Deca"/>
                <a:sym typeface="Lexend Deca"/>
              </a:rPr>
              <a:t>            The motivation to play "Lost Adventure" lies in the promise of a deeply emotional and transformative gaming experience. The inclusion of challenging and innovative puzzles adds an element of gameplay that motivates players to actively participate in the narrative. The desire to solve these puzzles and uncover the next piece of the story serves as a driving force. In summary, the motivation to play "Lost Adventure" is driven by the desire for a captivating narrative experience, emotional engagement, and the opportunity to actively shape the story through gameplay interactions.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099608" y="5852278"/>
            <a:ext cx="4088783" cy="884664"/>
          </a:xfrm>
          <a:custGeom>
            <a:avLst/>
            <a:gdLst/>
            <a:ahLst/>
            <a:cxnLst/>
            <a:rect r="r" b="b" t="t" l="l"/>
            <a:pathLst>
              <a:path h="884664" w="4088783">
                <a:moveTo>
                  <a:pt x="0" y="0"/>
                </a:moveTo>
                <a:lnTo>
                  <a:pt x="4088784" y="0"/>
                </a:lnTo>
                <a:lnTo>
                  <a:pt x="4088784" y="884664"/>
                </a:lnTo>
                <a:lnTo>
                  <a:pt x="0" y="88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7999" y="2173344"/>
            <a:ext cx="11543854" cy="6317636"/>
          </a:xfrm>
          <a:custGeom>
            <a:avLst/>
            <a:gdLst/>
            <a:ahLst/>
            <a:cxnLst/>
            <a:rect r="r" b="b" t="t" l="l"/>
            <a:pathLst>
              <a:path h="6317636" w="11543854">
                <a:moveTo>
                  <a:pt x="0" y="0"/>
                </a:moveTo>
                <a:lnTo>
                  <a:pt x="11543854" y="0"/>
                </a:lnTo>
                <a:lnTo>
                  <a:pt x="11543854" y="6317636"/>
                </a:lnTo>
                <a:lnTo>
                  <a:pt x="0" y="63176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8725384"/>
            <a:ext cx="12081254" cy="1519655"/>
          </a:xfrm>
          <a:custGeom>
            <a:avLst/>
            <a:gdLst/>
            <a:ahLst/>
            <a:cxnLst/>
            <a:rect r="r" b="b" t="t" l="l"/>
            <a:pathLst>
              <a:path h="1519655" w="12081254">
                <a:moveTo>
                  <a:pt x="0" y="0"/>
                </a:moveTo>
                <a:lnTo>
                  <a:pt x="12081254" y="0"/>
                </a:lnTo>
                <a:lnTo>
                  <a:pt x="12081254" y="1519654"/>
                </a:lnTo>
                <a:lnTo>
                  <a:pt x="0" y="1519654"/>
                </a:lnTo>
                <a:lnTo>
                  <a:pt x="0" y="0"/>
                </a:lnTo>
                <a:close/>
              </a:path>
            </a:pathLst>
          </a:custGeom>
          <a:blipFill>
            <a:blip r:embed="rId7"/>
            <a:stretch>
              <a:fillRect l="0" t="0" r="0" b="0"/>
            </a:stretch>
          </a:blipFill>
        </p:spPr>
      </p:sp>
      <p:sp>
        <p:nvSpPr>
          <p:cNvPr name="Freeform 6" id="6"/>
          <p:cNvSpPr/>
          <p:nvPr/>
        </p:nvSpPr>
        <p:spPr>
          <a:xfrm flipH="false" flipV="false" rot="0">
            <a:off x="6635392" y="8725384"/>
            <a:ext cx="8176811" cy="1519655"/>
          </a:xfrm>
          <a:custGeom>
            <a:avLst/>
            <a:gdLst/>
            <a:ahLst/>
            <a:cxnLst/>
            <a:rect r="r" b="b" t="t" l="l"/>
            <a:pathLst>
              <a:path h="1519655" w="8176811">
                <a:moveTo>
                  <a:pt x="0" y="0"/>
                </a:moveTo>
                <a:lnTo>
                  <a:pt x="8176812" y="0"/>
                </a:lnTo>
                <a:lnTo>
                  <a:pt x="8176812" y="1519654"/>
                </a:lnTo>
                <a:lnTo>
                  <a:pt x="0" y="1519654"/>
                </a:lnTo>
                <a:lnTo>
                  <a:pt x="0" y="0"/>
                </a:lnTo>
                <a:close/>
              </a:path>
            </a:pathLst>
          </a:custGeom>
          <a:blipFill>
            <a:blip r:embed="rId7"/>
            <a:stretch>
              <a:fillRect l="0" t="0" r="-47750" b="0"/>
            </a:stretch>
          </a:blipFill>
        </p:spPr>
      </p:sp>
      <p:sp>
        <p:nvSpPr>
          <p:cNvPr name="Freeform 7" id="7"/>
          <p:cNvSpPr/>
          <p:nvPr/>
        </p:nvSpPr>
        <p:spPr>
          <a:xfrm flipH="false" flipV="false" rot="0">
            <a:off x="14812204" y="5673273"/>
            <a:ext cx="3475796" cy="4571765"/>
          </a:xfrm>
          <a:custGeom>
            <a:avLst/>
            <a:gdLst/>
            <a:ahLst/>
            <a:cxnLst/>
            <a:rect r="r" b="b" t="t" l="l"/>
            <a:pathLst>
              <a:path h="4571765" w="3475796">
                <a:moveTo>
                  <a:pt x="0" y="0"/>
                </a:moveTo>
                <a:lnTo>
                  <a:pt x="3475796" y="0"/>
                </a:lnTo>
                <a:lnTo>
                  <a:pt x="3475796" y="4571765"/>
                </a:lnTo>
                <a:lnTo>
                  <a:pt x="0" y="4571765"/>
                </a:lnTo>
                <a:lnTo>
                  <a:pt x="0" y="0"/>
                </a:lnTo>
                <a:close/>
              </a:path>
            </a:pathLst>
          </a:custGeom>
          <a:blipFill>
            <a:blip r:embed="rId8"/>
            <a:stretch>
              <a:fillRect l="-8478" t="0" r="-68" b="-34103"/>
            </a:stretch>
          </a:blipFill>
        </p:spPr>
      </p:sp>
      <p:sp>
        <p:nvSpPr>
          <p:cNvPr name="Freeform 8" id="8"/>
          <p:cNvSpPr/>
          <p:nvPr/>
        </p:nvSpPr>
        <p:spPr>
          <a:xfrm flipH="false" flipV="false" rot="0">
            <a:off x="16255693" y="3952740"/>
            <a:ext cx="2032307" cy="3441065"/>
          </a:xfrm>
          <a:custGeom>
            <a:avLst/>
            <a:gdLst/>
            <a:ahLst/>
            <a:cxnLst/>
            <a:rect r="r" b="b" t="t" l="l"/>
            <a:pathLst>
              <a:path h="3441065" w="2032307">
                <a:moveTo>
                  <a:pt x="0" y="0"/>
                </a:moveTo>
                <a:lnTo>
                  <a:pt x="2032307" y="0"/>
                </a:lnTo>
                <a:lnTo>
                  <a:pt x="2032307" y="3441066"/>
                </a:lnTo>
                <a:lnTo>
                  <a:pt x="0" y="3441066"/>
                </a:lnTo>
                <a:lnTo>
                  <a:pt x="0" y="0"/>
                </a:lnTo>
                <a:close/>
              </a:path>
            </a:pathLst>
          </a:custGeom>
          <a:blipFill>
            <a:blip r:embed="rId9"/>
            <a:stretch>
              <a:fillRect l="0" t="0" r="0" b="0"/>
            </a:stretch>
          </a:blipFill>
        </p:spPr>
      </p:sp>
      <p:sp>
        <p:nvSpPr>
          <p:cNvPr name="TextBox 9" id="9"/>
          <p:cNvSpPr txBox="true"/>
          <p:nvPr/>
        </p:nvSpPr>
        <p:spPr>
          <a:xfrm rot="0">
            <a:off x="1259661" y="829904"/>
            <a:ext cx="13803098" cy="872490"/>
          </a:xfrm>
          <a:prstGeom prst="rect">
            <a:avLst/>
          </a:prstGeom>
        </p:spPr>
        <p:txBody>
          <a:bodyPr anchor="t" rtlCol="false" tIns="0" lIns="0" bIns="0" rIns="0">
            <a:spAutoFit/>
          </a:bodyPr>
          <a:lstStyle/>
          <a:p>
            <a:pPr algn="ctr">
              <a:lnSpc>
                <a:spcPts val="6179"/>
              </a:lnSpc>
              <a:spcBef>
                <a:spcPct val="0"/>
              </a:spcBef>
            </a:pPr>
            <a:r>
              <a:rPr lang="en-US" sz="5999">
                <a:solidFill>
                  <a:srgbClr val="000000"/>
                </a:solidFill>
                <a:latin typeface="Arcade Gamer"/>
                <a:ea typeface="Arcade Gamer"/>
                <a:cs typeface="Arcade Gamer"/>
                <a:sym typeface="Arcade Gamer"/>
              </a:rPr>
              <a:t>Problem definition</a:t>
            </a:r>
          </a:p>
        </p:txBody>
      </p:sp>
      <p:sp>
        <p:nvSpPr>
          <p:cNvPr name="Freeform 10" id="10"/>
          <p:cNvSpPr/>
          <p:nvPr/>
        </p:nvSpPr>
        <p:spPr>
          <a:xfrm flipH="false" flipV="false" rot="5400000">
            <a:off x="1481529" y="592762"/>
            <a:ext cx="864937" cy="1308674"/>
          </a:xfrm>
          <a:custGeom>
            <a:avLst/>
            <a:gdLst/>
            <a:ahLst/>
            <a:cxnLst/>
            <a:rect r="r" b="b" t="t" l="l"/>
            <a:pathLst>
              <a:path h="1308674" w="864937">
                <a:moveTo>
                  <a:pt x="0" y="0"/>
                </a:moveTo>
                <a:lnTo>
                  <a:pt x="864937" y="0"/>
                </a:lnTo>
                <a:lnTo>
                  <a:pt x="864937" y="1308674"/>
                </a:lnTo>
                <a:lnTo>
                  <a:pt x="0" y="1308674"/>
                </a:lnTo>
                <a:lnTo>
                  <a:pt x="0" y="0"/>
                </a:lnTo>
                <a:close/>
              </a:path>
            </a:pathLst>
          </a:custGeom>
          <a:blipFill>
            <a:blip r:embed="rId10"/>
            <a:stretch>
              <a:fillRect l="0" t="0" r="0" b="-2252"/>
            </a:stretch>
          </a:blipFill>
        </p:spPr>
      </p:sp>
      <p:sp>
        <p:nvSpPr>
          <p:cNvPr name="Freeform 11" id="11"/>
          <p:cNvSpPr/>
          <p:nvPr/>
        </p:nvSpPr>
        <p:spPr>
          <a:xfrm flipH="false" flipV="false" rot="-5400000">
            <a:off x="13725398" y="439984"/>
            <a:ext cx="864937" cy="1308674"/>
          </a:xfrm>
          <a:custGeom>
            <a:avLst/>
            <a:gdLst/>
            <a:ahLst/>
            <a:cxnLst/>
            <a:rect r="r" b="b" t="t" l="l"/>
            <a:pathLst>
              <a:path h="1308674" w="864937">
                <a:moveTo>
                  <a:pt x="0" y="0"/>
                </a:moveTo>
                <a:lnTo>
                  <a:pt x="864937" y="0"/>
                </a:lnTo>
                <a:lnTo>
                  <a:pt x="864937" y="1308674"/>
                </a:lnTo>
                <a:lnTo>
                  <a:pt x="0" y="1308674"/>
                </a:lnTo>
                <a:lnTo>
                  <a:pt x="0" y="0"/>
                </a:lnTo>
                <a:close/>
              </a:path>
            </a:pathLst>
          </a:custGeom>
          <a:blipFill>
            <a:blip r:embed="rId10"/>
            <a:stretch>
              <a:fillRect l="0" t="0" r="0" b="-2252"/>
            </a:stretch>
          </a:blipFill>
        </p:spPr>
      </p:sp>
      <p:sp>
        <p:nvSpPr>
          <p:cNvPr name="TextBox 12" id="12"/>
          <p:cNvSpPr txBox="true"/>
          <p:nvPr/>
        </p:nvSpPr>
        <p:spPr>
          <a:xfrm rot="0">
            <a:off x="2173718" y="2839787"/>
            <a:ext cx="10272415" cy="4908550"/>
          </a:xfrm>
          <a:prstGeom prst="rect">
            <a:avLst/>
          </a:prstGeom>
        </p:spPr>
        <p:txBody>
          <a:bodyPr anchor="t" rtlCol="false" tIns="0" lIns="0" bIns="0" rIns="0">
            <a:spAutoFit/>
          </a:bodyPr>
          <a:lstStyle/>
          <a:p>
            <a:pPr algn="just">
              <a:lnSpc>
                <a:spcPts val="5599"/>
              </a:lnSpc>
            </a:pPr>
            <a:r>
              <a:rPr lang="en-US" sz="3999">
                <a:solidFill>
                  <a:srgbClr val="FFFFFF"/>
                </a:solidFill>
                <a:latin typeface="Lexend Deca"/>
                <a:ea typeface="Lexend Deca"/>
                <a:cs typeface="Lexend Deca"/>
                <a:sym typeface="Lexend Deca"/>
              </a:rPr>
              <a:t>     Embark on a soul-searching journey through treacherous mountain terrain in the "Lost Adventure" game, as you grapple with hunger, wind, pain, and an unrelenting sense of loss, seeking to uncover the mysteries of a forgotten past.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333840"/>
          </a:xfrm>
          <a:custGeom>
            <a:avLst/>
            <a:gdLst/>
            <a:ahLst/>
            <a:cxnLst/>
            <a:rect r="r" b="b" t="t" l="l"/>
            <a:pathLst>
              <a:path h="10333840" w="18288000">
                <a:moveTo>
                  <a:pt x="0" y="0"/>
                </a:moveTo>
                <a:lnTo>
                  <a:pt x="18288000" y="0"/>
                </a:lnTo>
                <a:lnTo>
                  <a:pt x="18288000" y="10333840"/>
                </a:lnTo>
                <a:lnTo>
                  <a:pt x="0" y="10333840"/>
                </a:lnTo>
                <a:lnTo>
                  <a:pt x="0" y="0"/>
                </a:lnTo>
                <a:close/>
              </a:path>
            </a:pathLst>
          </a:custGeom>
          <a:blipFill>
            <a:blip r:embed="rId2"/>
            <a:stretch>
              <a:fillRect l="-227" t="0" r="-227" b="0"/>
            </a:stretch>
          </a:blipFill>
        </p:spPr>
      </p:sp>
      <p:sp>
        <p:nvSpPr>
          <p:cNvPr name="Freeform 3" id="3"/>
          <p:cNvSpPr/>
          <p:nvPr/>
        </p:nvSpPr>
        <p:spPr>
          <a:xfrm flipH="false" flipV="false" rot="0">
            <a:off x="15744854" y="1867975"/>
            <a:ext cx="2568260" cy="2712951"/>
          </a:xfrm>
          <a:custGeom>
            <a:avLst/>
            <a:gdLst/>
            <a:ahLst/>
            <a:cxnLst/>
            <a:rect r="r" b="b" t="t" l="l"/>
            <a:pathLst>
              <a:path h="2712951" w="2568260">
                <a:moveTo>
                  <a:pt x="0" y="0"/>
                </a:moveTo>
                <a:lnTo>
                  <a:pt x="2568260" y="0"/>
                </a:lnTo>
                <a:lnTo>
                  <a:pt x="2568260" y="2712951"/>
                </a:lnTo>
                <a:lnTo>
                  <a:pt x="0" y="2712951"/>
                </a:lnTo>
                <a:lnTo>
                  <a:pt x="0" y="0"/>
                </a:lnTo>
                <a:close/>
              </a:path>
            </a:pathLst>
          </a:custGeom>
          <a:blipFill>
            <a:blip r:embed="rId3"/>
            <a:stretch>
              <a:fillRect l="0" t="0" r="0" b="0"/>
            </a:stretch>
          </a:blipFill>
        </p:spPr>
      </p:sp>
      <p:sp>
        <p:nvSpPr>
          <p:cNvPr name="Freeform 4" id="4"/>
          <p:cNvSpPr/>
          <p:nvPr/>
        </p:nvSpPr>
        <p:spPr>
          <a:xfrm flipH="false" flipV="false" rot="0">
            <a:off x="2350497" y="1302319"/>
            <a:ext cx="13195630" cy="7221608"/>
          </a:xfrm>
          <a:custGeom>
            <a:avLst/>
            <a:gdLst/>
            <a:ahLst/>
            <a:cxnLst/>
            <a:rect r="r" b="b" t="t" l="l"/>
            <a:pathLst>
              <a:path h="7221608" w="13195630">
                <a:moveTo>
                  <a:pt x="0" y="0"/>
                </a:moveTo>
                <a:lnTo>
                  <a:pt x="13195630" y="0"/>
                </a:lnTo>
                <a:lnTo>
                  <a:pt x="13195630" y="7221609"/>
                </a:lnTo>
                <a:lnTo>
                  <a:pt x="0" y="72216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00886" y="354807"/>
            <a:ext cx="14896323" cy="872490"/>
          </a:xfrm>
          <a:prstGeom prst="rect">
            <a:avLst/>
          </a:prstGeom>
        </p:spPr>
        <p:txBody>
          <a:bodyPr anchor="t" rtlCol="false" tIns="0" lIns="0" bIns="0" rIns="0">
            <a:spAutoFit/>
          </a:bodyPr>
          <a:lstStyle/>
          <a:p>
            <a:pPr algn="ctr">
              <a:lnSpc>
                <a:spcPts val="6179"/>
              </a:lnSpc>
              <a:spcBef>
                <a:spcPct val="0"/>
              </a:spcBef>
            </a:pPr>
            <a:r>
              <a:rPr lang="en-US" sz="5999">
                <a:solidFill>
                  <a:srgbClr val="000000"/>
                </a:solidFill>
                <a:latin typeface="Arcade Gamer"/>
                <a:ea typeface="Arcade Gamer"/>
                <a:cs typeface="Arcade Gamer"/>
                <a:sym typeface="Arcade Gamer"/>
              </a:rPr>
              <a:t>Implementation details</a:t>
            </a:r>
          </a:p>
        </p:txBody>
      </p:sp>
      <p:sp>
        <p:nvSpPr>
          <p:cNvPr name="Freeform 6" id="6"/>
          <p:cNvSpPr/>
          <p:nvPr/>
        </p:nvSpPr>
        <p:spPr>
          <a:xfrm flipH="false" flipV="false" rot="-5400000">
            <a:off x="16182019" y="85314"/>
            <a:ext cx="845887" cy="1308674"/>
          </a:xfrm>
          <a:custGeom>
            <a:avLst/>
            <a:gdLst/>
            <a:ahLst/>
            <a:cxnLst/>
            <a:rect r="r" b="b" t="t" l="l"/>
            <a:pathLst>
              <a:path h="1308674" w="845887">
                <a:moveTo>
                  <a:pt x="0" y="0"/>
                </a:moveTo>
                <a:lnTo>
                  <a:pt x="845888" y="0"/>
                </a:lnTo>
                <a:lnTo>
                  <a:pt x="845888" y="1308673"/>
                </a:lnTo>
                <a:lnTo>
                  <a:pt x="0" y="1308673"/>
                </a:lnTo>
                <a:lnTo>
                  <a:pt x="0" y="0"/>
                </a:lnTo>
                <a:close/>
              </a:path>
            </a:pathLst>
          </a:custGeom>
          <a:blipFill>
            <a:blip r:embed="rId6"/>
            <a:stretch>
              <a:fillRect l="0" t="0" r="0" b="0"/>
            </a:stretch>
          </a:blipFill>
        </p:spPr>
      </p:sp>
      <p:sp>
        <p:nvSpPr>
          <p:cNvPr name="Freeform 7" id="7"/>
          <p:cNvSpPr/>
          <p:nvPr/>
        </p:nvSpPr>
        <p:spPr>
          <a:xfrm flipH="false" flipV="false" rot="5400000">
            <a:off x="870192" y="150016"/>
            <a:ext cx="845887" cy="1308674"/>
          </a:xfrm>
          <a:custGeom>
            <a:avLst/>
            <a:gdLst/>
            <a:ahLst/>
            <a:cxnLst/>
            <a:rect r="r" b="b" t="t" l="l"/>
            <a:pathLst>
              <a:path h="1308674" w="845887">
                <a:moveTo>
                  <a:pt x="0" y="0"/>
                </a:moveTo>
                <a:lnTo>
                  <a:pt x="845887" y="0"/>
                </a:lnTo>
                <a:lnTo>
                  <a:pt x="845887" y="1308674"/>
                </a:lnTo>
                <a:lnTo>
                  <a:pt x="0" y="1308674"/>
                </a:lnTo>
                <a:lnTo>
                  <a:pt x="0" y="0"/>
                </a:lnTo>
                <a:close/>
              </a:path>
            </a:pathLst>
          </a:custGeom>
          <a:blipFill>
            <a:blip r:embed="rId6"/>
            <a:stretch>
              <a:fillRect l="0" t="0" r="0" b="0"/>
            </a:stretch>
          </a:blipFill>
        </p:spPr>
      </p:sp>
      <p:sp>
        <p:nvSpPr>
          <p:cNvPr name="Freeform 8" id="8"/>
          <p:cNvSpPr/>
          <p:nvPr/>
        </p:nvSpPr>
        <p:spPr>
          <a:xfrm flipH="false" flipV="false" rot="0">
            <a:off x="0" y="8725384"/>
            <a:ext cx="12081254" cy="1519655"/>
          </a:xfrm>
          <a:custGeom>
            <a:avLst/>
            <a:gdLst/>
            <a:ahLst/>
            <a:cxnLst/>
            <a:rect r="r" b="b" t="t" l="l"/>
            <a:pathLst>
              <a:path h="1519655" w="12081254">
                <a:moveTo>
                  <a:pt x="0" y="0"/>
                </a:moveTo>
                <a:lnTo>
                  <a:pt x="12081254" y="0"/>
                </a:lnTo>
                <a:lnTo>
                  <a:pt x="12081254" y="1519654"/>
                </a:lnTo>
                <a:lnTo>
                  <a:pt x="0" y="1519654"/>
                </a:lnTo>
                <a:lnTo>
                  <a:pt x="0" y="0"/>
                </a:lnTo>
                <a:close/>
              </a:path>
            </a:pathLst>
          </a:custGeom>
          <a:blipFill>
            <a:blip r:embed="rId7"/>
            <a:stretch>
              <a:fillRect l="0" t="0" r="0" b="0"/>
            </a:stretch>
          </a:blipFill>
        </p:spPr>
      </p:sp>
      <p:sp>
        <p:nvSpPr>
          <p:cNvPr name="Freeform 9" id="9"/>
          <p:cNvSpPr/>
          <p:nvPr/>
        </p:nvSpPr>
        <p:spPr>
          <a:xfrm flipH="false" flipV="false" rot="0">
            <a:off x="6678422" y="8725384"/>
            <a:ext cx="12081254" cy="1519655"/>
          </a:xfrm>
          <a:custGeom>
            <a:avLst/>
            <a:gdLst/>
            <a:ahLst/>
            <a:cxnLst/>
            <a:rect r="r" b="b" t="t" l="l"/>
            <a:pathLst>
              <a:path h="1519655" w="12081254">
                <a:moveTo>
                  <a:pt x="0" y="0"/>
                </a:moveTo>
                <a:lnTo>
                  <a:pt x="12081254" y="0"/>
                </a:lnTo>
                <a:lnTo>
                  <a:pt x="12081254" y="1519654"/>
                </a:lnTo>
                <a:lnTo>
                  <a:pt x="0" y="1519654"/>
                </a:lnTo>
                <a:lnTo>
                  <a:pt x="0" y="0"/>
                </a:lnTo>
                <a:close/>
              </a:path>
            </a:pathLst>
          </a:custGeom>
          <a:blipFill>
            <a:blip r:embed="rId7"/>
            <a:stretch>
              <a:fillRect l="0" t="0" r="0" b="0"/>
            </a:stretch>
          </a:blipFill>
        </p:spPr>
      </p:sp>
      <p:sp>
        <p:nvSpPr>
          <p:cNvPr name="Freeform 10" id="10"/>
          <p:cNvSpPr/>
          <p:nvPr/>
        </p:nvSpPr>
        <p:spPr>
          <a:xfrm flipH="false" flipV="false" rot="0">
            <a:off x="846549" y="6321184"/>
            <a:ext cx="893172" cy="2404200"/>
          </a:xfrm>
          <a:custGeom>
            <a:avLst/>
            <a:gdLst/>
            <a:ahLst/>
            <a:cxnLst/>
            <a:rect r="r" b="b" t="t" l="l"/>
            <a:pathLst>
              <a:path h="2404200" w="893172">
                <a:moveTo>
                  <a:pt x="0" y="0"/>
                </a:moveTo>
                <a:lnTo>
                  <a:pt x="893173" y="0"/>
                </a:lnTo>
                <a:lnTo>
                  <a:pt x="893173" y="2404200"/>
                </a:lnTo>
                <a:lnTo>
                  <a:pt x="0" y="2404200"/>
                </a:lnTo>
                <a:lnTo>
                  <a:pt x="0" y="0"/>
                </a:lnTo>
                <a:close/>
              </a:path>
            </a:pathLst>
          </a:custGeom>
          <a:blipFill>
            <a:blip r:embed="rId8"/>
            <a:stretch>
              <a:fillRect l="-33773" t="-41742" r="0" b="-147673"/>
            </a:stretch>
          </a:blipFill>
        </p:spPr>
      </p:sp>
      <p:sp>
        <p:nvSpPr>
          <p:cNvPr name="Freeform 11" id="11"/>
          <p:cNvSpPr/>
          <p:nvPr/>
        </p:nvSpPr>
        <p:spPr>
          <a:xfrm flipH="false" flipV="false" rot="0">
            <a:off x="16155727" y="4580926"/>
            <a:ext cx="1746514" cy="1740257"/>
          </a:xfrm>
          <a:custGeom>
            <a:avLst/>
            <a:gdLst/>
            <a:ahLst/>
            <a:cxnLst/>
            <a:rect r="r" b="b" t="t" l="l"/>
            <a:pathLst>
              <a:path h="1740257" w="1746514">
                <a:moveTo>
                  <a:pt x="0" y="0"/>
                </a:moveTo>
                <a:lnTo>
                  <a:pt x="1746514" y="0"/>
                </a:lnTo>
                <a:lnTo>
                  <a:pt x="1746514" y="1740258"/>
                </a:lnTo>
                <a:lnTo>
                  <a:pt x="0" y="1740258"/>
                </a:lnTo>
                <a:lnTo>
                  <a:pt x="0" y="0"/>
                </a:lnTo>
                <a:close/>
              </a:path>
            </a:pathLst>
          </a:custGeom>
          <a:blipFill>
            <a:blip r:embed="rId8"/>
            <a:stretch>
              <a:fillRect l="-10961" t="-136495" r="0" b="-412013"/>
            </a:stretch>
          </a:blipFill>
        </p:spPr>
      </p:sp>
      <p:sp>
        <p:nvSpPr>
          <p:cNvPr name="Freeform 12" id="12"/>
          <p:cNvSpPr/>
          <p:nvPr/>
        </p:nvSpPr>
        <p:spPr>
          <a:xfrm flipH="false" flipV="false" rot="0">
            <a:off x="393147" y="4250550"/>
            <a:ext cx="1785900" cy="1785900"/>
          </a:xfrm>
          <a:custGeom>
            <a:avLst/>
            <a:gdLst/>
            <a:ahLst/>
            <a:cxnLst/>
            <a:rect r="r" b="b" t="t" l="l"/>
            <a:pathLst>
              <a:path h="1785900" w="1785900">
                <a:moveTo>
                  <a:pt x="0" y="0"/>
                </a:moveTo>
                <a:lnTo>
                  <a:pt x="1785900" y="0"/>
                </a:lnTo>
                <a:lnTo>
                  <a:pt x="1785900" y="1785900"/>
                </a:lnTo>
                <a:lnTo>
                  <a:pt x="0" y="1785900"/>
                </a:lnTo>
                <a:lnTo>
                  <a:pt x="0" y="0"/>
                </a:lnTo>
                <a:close/>
              </a:path>
            </a:pathLst>
          </a:custGeom>
          <a:blipFill>
            <a:blip r:embed="rId9"/>
            <a:stretch>
              <a:fillRect l="0" t="0" r="0" b="0"/>
            </a:stretch>
          </a:blipFill>
        </p:spPr>
      </p:sp>
      <p:sp>
        <p:nvSpPr>
          <p:cNvPr name="TextBox 13" id="13"/>
          <p:cNvSpPr txBox="true"/>
          <p:nvPr/>
        </p:nvSpPr>
        <p:spPr>
          <a:xfrm rot="0">
            <a:off x="3213218" y="1854647"/>
            <a:ext cx="11497465" cy="6302813"/>
          </a:xfrm>
          <a:prstGeom prst="rect">
            <a:avLst/>
          </a:prstGeom>
        </p:spPr>
        <p:txBody>
          <a:bodyPr anchor="t" rtlCol="false" tIns="0" lIns="0" bIns="0" rIns="0">
            <a:spAutoFit/>
          </a:bodyPr>
          <a:lstStyle/>
          <a:p>
            <a:pPr algn="just">
              <a:lnSpc>
                <a:spcPts val="3825"/>
              </a:lnSpc>
            </a:pPr>
            <a:r>
              <a:rPr lang="en-US" sz="2732">
                <a:solidFill>
                  <a:srgbClr val="FFFFFF"/>
                </a:solidFill>
                <a:latin typeface="Lexend Deca"/>
                <a:ea typeface="Lexend Deca"/>
                <a:cs typeface="Lexend Deca"/>
                <a:sym typeface="Lexend Deca"/>
              </a:rPr>
              <a:t>           The game's Menu class governs the user interface, offering options like play, exit, intro, guide, and credits. Projectiles and enemies are managed by the Projectile and Enemy classes, each exhibiting distinct behaviors. Graphics and images are loaded using ImageIO, with rendering orchestrated in the paint method. The execution flow unfolds with a captivating introduction, transitioning to the main menu on a space key press. Players can explore options like play, exit, or delve into additional context through the credits, intro, and guide states. Dependencies include the Java Swing framework and external images for sprites, backgrounds, and visual elements. To run the game, compile and execute the StartingClass Java class, navigating through the adventure using keyboard and mouse inputs as prompted on-screen.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333840"/>
          </a:xfrm>
          <a:custGeom>
            <a:avLst/>
            <a:gdLst/>
            <a:ahLst/>
            <a:cxnLst/>
            <a:rect r="r" b="b" t="t" l="l"/>
            <a:pathLst>
              <a:path h="10333840" w="18288000">
                <a:moveTo>
                  <a:pt x="0" y="0"/>
                </a:moveTo>
                <a:lnTo>
                  <a:pt x="18288000" y="0"/>
                </a:lnTo>
                <a:lnTo>
                  <a:pt x="18288000" y="10333840"/>
                </a:lnTo>
                <a:lnTo>
                  <a:pt x="0" y="10333840"/>
                </a:lnTo>
                <a:lnTo>
                  <a:pt x="0" y="0"/>
                </a:lnTo>
                <a:close/>
              </a:path>
            </a:pathLst>
          </a:custGeom>
          <a:blipFill>
            <a:blip r:embed="rId2"/>
            <a:stretch>
              <a:fillRect l="-227" t="0" r="-227" b="0"/>
            </a:stretch>
          </a:blipFill>
        </p:spPr>
      </p:sp>
      <p:sp>
        <p:nvSpPr>
          <p:cNvPr name="Freeform 3" id="3"/>
          <p:cNvSpPr/>
          <p:nvPr/>
        </p:nvSpPr>
        <p:spPr>
          <a:xfrm flipH="false" flipV="false" rot="0">
            <a:off x="15744854" y="1867975"/>
            <a:ext cx="2568260" cy="2712951"/>
          </a:xfrm>
          <a:custGeom>
            <a:avLst/>
            <a:gdLst/>
            <a:ahLst/>
            <a:cxnLst/>
            <a:rect r="r" b="b" t="t" l="l"/>
            <a:pathLst>
              <a:path h="2712951" w="2568260">
                <a:moveTo>
                  <a:pt x="0" y="0"/>
                </a:moveTo>
                <a:lnTo>
                  <a:pt x="2568260" y="0"/>
                </a:lnTo>
                <a:lnTo>
                  <a:pt x="2568260" y="2712951"/>
                </a:lnTo>
                <a:lnTo>
                  <a:pt x="0" y="2712951"/>
                </a:lnTo>
                <a:lnTo>
                  <a:pt x="0" y="0"/>
                </a:lnTo>
                <a:close/>
              </a:path>
            </a:pathLst>
          </a:custGeom>
          <a:blipFill>
            <a:blip r:embed="rId3"/>
            <a:stretch>
              <a:fillRect l="0" t="0" r="0" b="0"/>
            </a:stretch>
          </a:blipFill>
        </p:spPr>
      </p:sp>
      <p:sp>
        <p:nvSpPr>
          <p:cNvPr name="Freeform 4" id="4"/>
          <p:cNvSpPr/>
          <p:nvPr/>
        </p:nvSpPr>
        <p:spPr>
          <a:xfrm flipH="false" flipV="false" rot="0">
            <a:off x="2350497" y="1302319"/>
            <a:ext cx="13195630" cy="7221608"/>
          </a:xfrm>
          <a:custGeom>
            <a:avLst/>
            <a:gdLst/>
            <a:ahLst/>
            <a:cxnLst/>
            <a:rect r="r" b="b" t="t" l="l"/>
            <a:pathLst>
              <a:path h="7221608" w="13195630">
                <a:moveTo>
                  <a:pt x="0" y="0"/>
                </a:moveTo>
                <a:lnTo>
                  <a:pt x="13195630" y="0"/>
                </a:lnTo>
                <a:lnTo>
                  <a:pt x="13195630" y="7221609"/>
                </a:lnTo>
                <a:lnTo>
                  <a:pt x="0" y="72216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00886" y="354807"/>
            <a:ext cx="14896323" cy="872490"/>
          </a:xfrm>
          <a:prstGeom prst="rect">
            <a:avLst/>
          </a:prstGeom>
        </p:spPr>
        <p:txBody>
          <a:bodyPr anchor="t" rtlCol="false" tIns="0" lIns="0" bIns="0" rIns="0">
            <a:spAutoFit/>
          </a:bodyPr>
          <a:lstStyle/>
          <a:p>
            <a:pPr algn="ctr">
              <a:lnSpc>
                <a:spcPts val="6179"/>
              </a:lnSpc>
              <a:spcBef>
                <a:spcPct val="0"/>
              </a:spcBef>
            </a:pPr>
            <a:r>
              <a:rPr lang="en-US" sz="5999">
                <a:solidFill>
                  <a:srgbClr val="000000"/>
                </a:solidFill>
                <a:latin typeface="Arcade Gamer"/>
                <a:ea typeface="Arcade Gamer"/>
                <a:cs typeface="Arcade Gamer"/>
                <a:sym typeface="Arcade Gamer"/>
              </a:rPr>
              <a:t>Implementation details</a:t>
            </a:r>
          </a:p>
        </p:txBody>
      </p:sp>
      <p:sp>
        <p:nvSpPr>
          <p:cNvPr name="Freeform 6" id="6"/>
          <p:cNvSpPr/>
          <p:nvPr/>
        </p:nvSpPr>
        <p:spPr>
          <a:xfrm flipH="false" flipV="false" rot="-5400000">
            <a:off x="16182019" y="85314"/>
            <a:ext cx="845887" cy="1308674"/>
          </a:xfrm>
          <a:custGeom>
            <a:avLst/>
            <a:gdLst/>
            <a:ahLst/>
            <a:cxnLst/>
            <a:rect r="r" b="b" t="t" l="l"/>
            <a:pathLst>
              <a:path h="1308674" w="845887">
                <a:moveTo>
                  <a:pt x="0" y="0"/>
                </a:moveTo>
                <a:lnTo>
                  <a:pt x="845888" y="0"/>
                </a:lnTo>
                <a:lnTo>
                  <a:pt x="845888" y="1308673"/>
                </a:lnTo>
                <a:lnTo>
                  <a:pt x="0" y="1308673"/>
                </a:lnTo>
                <a:lnTo>
                  <a:pt x="0" y="0"/>
                </a:lnTo>
                <a:close/>
              </a:path>
            </a:pathLst>
          </a:custGeom>
          <a:blipFill>
            <a:blip r:embed="rId6"/>
            <a:stretch>
              <a:fillRect l="0" t="0" r="0" b="0"/>
            </a:stretch>
          </a:blipFill>
        </p:spPr>
      </p:sp>
      <p:sp>
        <p:nvSpPr>
          <p:cNvPr name="Freeform 7" id="7"/>
          <p:cNvSpPr/>
          <p:nvPr/>
        </p:nvSpPr>
        <p:spPr>
          <a:xfrm flipH="false" flipV="false" rot="5400000">
            <a:off x="870192" y="150016"/>
            <a:ext cx="845887" cy="1308674"/>
          </a:xfrm>
          <a:custGeom>
            <a:avLst/>
            <a:gdLst/>
            <a:ahLst/>
            <a:cxnLst/>
            <a:rect r="r" b="b" t="t" l="l"/>
            <a:pathLst>
              <a:path h="1308674" w="845887">
                <a:moveTo>
                  <a:pt x="0" y="0"/>
                </a:moveTo>
                <a:lnTo>
                  <a:pt x="845887" y="0"/>
                </a:lnTo>
                <a:lnTo>
                  <a:pt x="845887" y="1308674"/>
                </a:lnTo>
                <a:lnTo>
                  <a:pt x="0" y="1308674"/>
                </a:lnTo>
                <a:lnTo>
                  <a:pt x="0" y="0"/>
                </a:lnTo>
                <a:close/>
              </a:path>
            </a:pathLst>
          </a:custGeom>
          <a:blipFill>
            <a:blip r:embed="rId6"/>
            <a:stretch>
              <a:fillRect l="0" t="0" r="0" b="0"/>
            </a:stretch>
          </a:blipFill>
        </p:spPr>
      </p:sp>
      <p:sp>
        <p:nvSpPr>
          <p:cNvPr name="Freeform 8" id="8"/>
          <p:cNvSpPr/>
          <p:nvPr/>
        </p:nvSpPr>
        <p:spPr>
          <a:xfrm flipH="false" flipV="false" rot="0">
            <a:off x="0" y="8725384"/>
            <a:ext cx="12081254" cy="1519655"/>
          </a:xfrm>
          <a:custGeom>
            <a:avLst/>
            <a:gdLst/>
            <a:ahLst/>
            <a:cxnLst/>
            <a:rect r="r" b="b" t="t" l="l"/>
            <a:pathLst>
              <a:path h="1519655" w="12081254">
                <a:moveTo>
                  <a:pt x="0" y="0"/>
                </a:moveTo>
                <a:lnTo>
                  <a:pt x="12081254" y="0"/>
                </a:lnTo>
                <a:lnTo>
                  <a:pt x="12081254" y="1519654"/>
                </a:lnTo>
                <a:lnTo>
                  <a:pt x="0" y="1519654"/>
                </a:lnTo>
                <a:lnTo>
                  <a:pt x="0" y="0"/>
                </a:lnTo>
                <a:close/>
              </a:path>
            </a:pathLst>
          </a:custGeom>
          <a:blipFill>
            <a:blip r:embed="rId7"/>
            <a:stretch>
              <a:fillRect l="0" t="0" r="0" b="0"/>
            </a:stretch>
          </a:blipFill>
        </p:spPr>
      </p:sp>
      <p:sp>
        <p:nvSpPr>
          <p:cNvPr name="Freeform 9" id="9"/>
          <p:cNvSpPr/>
          <p:nvPr/>
        </p:nvSpPr>
        <p:spPr>
          <a:xfrm flipH="false" flipV="false" rot="0">
            <a:off x="6678422" y="8725384"/>
            <a:ext cx="12081254" cy="1519655"/>
          </a:xfrm>
          <a:custGeom>
            <a:avLst/>
            <a:gdLst/>
            <a:ahLst/>
            <a:cxnLst/>
            <a:rect r="r" b="b" t="t" l="l"/>
            <a:pathLst>
              <a:path h="1519655" w="12081254">
                <a:moveTo>
                  <a:pt x="0" y="0"/>
                </a:moveTo>
                <a:lnTo>
                  <a:pt x="12081254" y="0"/>
                </a:lnTo>
                <a:lnTo>
                  <a:pt x="12081254" y="1519654"/>
                </a:lnTo>
                <a:lnTo>
                  <a:pt x="0" y="1519654"/>
                </a:lnTo>
                <a:lnTo>
                  <a:pt x="0" y="0"/>
                </a:lnTo>
                <a:close/>
              </a:path>
            </a:pathLst>
          </a:custGeom>
          <a:blipFill>
            <a:blip r:embed="rId7"/>
            <a:stretch>
              <a:fillRect l="0" t="0" r="0" b="0"/>
            </a:stretch>
          </a:blipFill>
        </p:spPr>
      </p:sp>
      <p:sp>
        <p:nvSpPr>
          <p:cNvPr name="Freeform 10" id="10"/>
          <p:cNvSpPr/>
          <p:nvPr/>
        </p:nvSpPr>
        <p:spPr>
          <a:xfrm flipH="false" flipV="false" rot="0">
            <a:off x="846549" y="6321184"/>
            <a:ext cx="893172" cy="2404200"/>
          </a:xfrm>
          <a:custGeom>
            <a:avLst/>
            <a:gdLst/>
            <a:ahLst/>
            <a:cxnLst/>
            <a:rect r="r" b="b" t="t" l="l"/>
            <a:pathLst>
              <a:path h="2404200" w="893172">
                <a:moveTo>
                  <a:pt x="0" y="0"/>
                </a:moveTo>
                <a:lnTo>
                  <a:pt x="893173" y="0"/>
                </a:lnTo>
                <a:lnTo>
                  <a:pt x="893173" y="2404200"/>
                </a:lnTo>
                <a:lnTo>
                  <a:pt x="0" y="2404200"/>
                </a:lnTo>
                <a:lnTo>
                  <a:pt x="0" y="0"/>
                </a:lnTo>
                <a:close/>
              </a:path>
            </a:pathLst>
          </a:custGeom>
          <a:blipFill>
            <a:blip r:embed="rId8"/>
            <a:stretch>
              <a:fillRect l="-33773" t="-41742" r="0" b="-147673"/>
            </a:stretch>
          </a:blipFill>
        </p:spPr>
      </p:sp>
      <p:sp>
        <p:nvSpPr>
          <p:cNvPr name="Freeform 11" id="11"/>
          <p:cNvSpPr/>
          <p:nvPr/>
        </p:nvSpPr>
        <p:spPr>
          <a:xfrm flipH="false" flipV="false" rot="0">
            <a:off x="16155727" y="4580926"/>
            <a:ext cx="1746514" cy="1740257"/>
          </a:xfrm>
          <a:custGeom>
            <a:avLst/>
            <a:gdLst/>
            <a:ahLst/>
            <a:cxnLst/>
            <a:rect r="r" b="b" t="t" l="l"/>
            <a:pathLst>
              <a:path h="1740257" w="1746514">
                <a:moveTo>
                  <a:pt x="0" y="0"/>
                </a:moveTo>
                <a:lnTo>
                  <a:pt x="1746514" y="0"/>
                </a:lnTo>
                <a:lnTo>
                  <a:pt x="1746514" y="1740258"/>
                </a:lnTo>
                <a:lnTo>
                  <a:pt x="0" y="1740258"/>
                </a:lnTo>
                <a:lnTo>
                  <a:pt x="0" y="0"/>
                </a:lnTo>
                <a:close/>
              </a:path>
            </a:pathLst>
          </a:custGeom>
          <a:blipFill>
            <a:blip r:embed="rId8"/>
            <a:stretch>
              <a:fillRect l="-10961" t="-136495" r="0" b="-412013"/>
            </a:stretch>
          </a:blipFill>
        </p:spPr>
      </p:sp>
      <p:sp>
        <p:nvSpPr>
          <p:cNvPr name="Freeform 12" id="12"/>
          <p:cNvSpPr/>
          <p:nvPr/>
        </p:nvSpPr>
        <p:spPr>
          <a:xfrm flipH="false" flipV="false" rot="0">
            <a:off x="393147" y="4250550"/>
            <a:ext cx="1785900" cy="1785900"/>
          </a:xfrm>
          <a:custGeom>
            <a:avLst/>
            <a:gdLst/>
            <a:ahLst/>
            <a:cxnLst/>
            <a:rect r="r" b="b" t="t" l="l"/>
            <a:pathLst>
              <a:path h="1785900" w="1785900">
                <a:moveTo>
                  <a:pt x="0" y="0"/>
                </a:moveTo>
                <a:lnTo>
                  <a:pt x="1785900" y="0"/>
                </a:lnTo>
                <a:lnTo>
                  <a:pt x="1785900" y="1785900"/>
                </a:lnTo>
                <a:lnTo>
                  <a:pt x="0" y="1785900"/>
                </a:lnTo>
                <a:lnTo>
                  <a:pt x="0" y="0"/>
                </a:lnTo>
                <a:close/>
              </a:path>
            </a:pathLst>
          </a:custGeom>
          <a:blipFill>
            <a:blip r:embed="rId9"/>
            <a:stretch>
              <a:fillRect l="0" t="0" r="0" b="0"/>
            </a:stretch>
          </a:blipFill>
        </p:spPr>
      </p:sp>
      <p:sp>
        <p:nvSpPr>
          <p:cNvPr name="TextBox 13" id="13"/>
          <p:cNvSpPr txBox="true"/>
          <p:nvPr/>
        </p:nvSpPr>
        <p:spPr>
          <a:xfrm rot="0">
            <a:off x="3002311" y="1652432"/>
            <a:ext cx="11919280" cy="6581140"/>
          </a:xfrm>
          <a:prstGeom prst="rect">
            <a:avLst/>
          </a:prstGeom>
        </p:spPr>
        <p:txBody>
          <a:bodyPr anchor="t" rtlCol="false" tIns="0" lIns="0" bIns="0" rIns="0">
            <a:spAutoFit/>
          </a:bodyPr>
          <a:lstStyle/>
          <a:p>
            <a:pPr algn="just">
              <a:lnSpc>
                <a:spcPts val="4759"/>
              </a:lnSpc>
            </a:pPr>
            <a:r>
              <a:rPr lang="en-US" sz="3399">
                <a:solidFill>
                  <a:srgbClr val="FFFFFF"/>
                </a:solidFill>
                <a:latin typeface="Lexend Deca"/>
                <a:ea typeface="Lexend Deca"/>
                <a:cs typeface="Lexend Deca"/>
                <a:sym typeface="Lexend Deca"/>
              </a:rPr>
              <a:t>        The "Lost Game" is a 2D side-scrolling action adventure developed using the Java Swing framework. Its core components include a robust game loop managing states such as start, menu, game, credits, intro, guide, and dead. The main character, controlled by the Robot class, features smooth animations handled by the Animation class. Parallax scrolling backgrounds add depth, courtesy of the Background class, while the Tile class and the loadMap method facilitate the representation and loading of various tiles from text files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099608" y="5852278"/>
            <a:ext cx="4088783" cy="884664"/>
          </a:xfrm>
          <a:custGeom>
            <a:avLst/>
            <a:gdLst/>
            <a:ahLst/>
            <a:cxnLst/>
            <a:rect r="r" b="b" t="t" l="l"/>
            <a:pathLst>
              <a:path h="884664" w="4088783">
                <a:moveTo>
                  <a:pt x="0" y="0"/>
                </a:moveTo>
                <a:lnTo>
                  <a:pt x="4088784" y="0"/>
                </a:lnTo>
                <a:lnTo>
                  <a:pt x="4088784" y="884664"/>
                </a:lnTo>
                <a:lnTo>
                  <a:pt x="0" y="88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37949" y="1194945"/>
            <a:ext cx="13803098" cy="7554059"/>
          </a:xfrm>
          <a:custGeom>
            <a:avLst/>
            <a:gdLst/>
            <a:ahLst/>
            <a:cxnLst/>
            <a:rect r="r" b="b" t="t" l="l"/>
            <a:pathLst>
              <a:path h="7554059" w="13803098">
                <a:moveTo>
                  <a:pt x="0" y="0"/>
                </a:moveTo>
                <a:lnTo>
                  <a:pt x="13803098" y="0"/>
                </a:lnTo>
                <a:lnTo>
                  <a:pt x="13803098" y="7554059"/>
                </a:lnTo>
                <a:lnTo>
                  <a:pt x="0" y="75540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8725384"/>
            <a:ext cx="12081254" cy="1519655"/>
          </a:xfrm>
          <a:custGeom>
            <a:avLst/>
            <a:gdLst/>
            <a:ahLst/>
            <a:cxnLst/>
            <a:rect r="r" b="b" t="t" l="l"/>
            <a:pathLst>
              <a:path h="1519655" w="12081254">
                <a:moveTo>
                  <a:pt x="0" y="0"/>
                </a:moveTo>
                <a:lnTo>
                  <a:pt x="12081254" y="0"/>
                </a:lnTo>
                <a:lnTo>
                  <a:pt x="12081254" y="1519654"/>
                </a:lnTo>
                <a:lnTo>
                  <a:pt x="0" y="1519654"/>
                </a:lnTo>
                <a:lnTo>
                  <a:pt x="0" y="0"/>
                </a:lnTo>
                <a:close/>
              </a:path>
            </a:pathLst>
          </a:custGeom>
          <a:blipFill>
            <a:blip r:embed="rId7"/>
            <a:stretch>
              <a:fillRect l="0" t="0" r="0" b="0"/>
            </a:stretch>
          </a:blipFill>
        </p:spPr>
      </p:sp>
      <p:sp>
        <p:nvSpPr>
          <p:cNvPr name="Freeform 6" id="6"/>
          <p:cNvSpPr/>
          <p:nvPr/>
        </p:nvSpPr>
        <p:spPr>
          <a:xfrm flipH="false" flipV="false" rot="0">
            <a:off x="6635392" y="8725384"/>
            <a:ext cx="12081254" cy="1519655"/>
          </a:xfrm>
          <a:custGeom>
            <a:avLst/>
            <a:gdLst/>
            <a:ahLst/>
            <a:cxnLst/>
            <a:rect r="r" b="b" t="t" l="l"/>
            <a:pathLst>
              <a:path h="1519655" w="12081254">
                <a:moveTo>
                  <a:pt x="0" y="0"/>
                </a:moveTo>
                <a:lnTo>
                  <a:pt x="12081255" y="0"/>
                </a:lnTo>
                <a:lnTo>
                  <a:pt x="12081255" y="1519654"/>
                </a:lnTo>
                <a:lnTo>
                  <a:pt x="0" y="1519654"/>
                </a:lnTo>
                <a:lnTo>
                  <a:pt x="0" y="0"/>
                </a:lnTo>
                <a:close/>
              </a:path>
            </a:pathLst>
          </a:custGeom>
          <a:blipFill>
            <a:blip r:embed="rId7"/>
            <a:stretch>
              <a:fillRect l="0" t="0" r="0" b="0"/>
            </a:stretch>
          </a:blipFill>
        </p:spPr>
      </p:sp>
      <p:sp>
        <p:nvSpPr>
          <p:cNvPr name="Freeform 7" id="7"/>
          <p:cNvSpPr/>
          <p:nvPr/>
        </p:nvSpPr>
        <p:spPr>
          <a:xfrm flipH="false" flipV="false" rot="0">
            <a:off x="542980" y="5143500"/>
            <a:ext cx="1330688" cy="3581884"/>
          </a:xfrm>
          <a:custGeom>
            <a:avLst/>
            <a:gdLst/>
            <a:ahLst/>
            <a:cxnLst/>
            <a:rect r="r" b="b" t="t" l="l"/>
            <a:pathLst>
              <a:path h="3581884" w="1330688">
                <a:moveTo>
                  <a:pt x="0" y="0"/>
                </a:moveTo>
                <a:lnTo>
                  <a:pt x="1330688" y="0"/>
                </a:lnTo>
                <a:lnTo>
                  <a:pt x="1330688" y="3581884"/>
                </a:lnTo>
                <a:lnTo>
                  <a:pt x="0" y="3581884"/>
                </a:lnTo>
                <a:lnTo>
                  <a:pt x="0" y="0"/>
                </a:lnTo>
                <a:close/>
              </a:path>
            </a:pathLst>
          </a:custGeom>
          <a:blipFill>
            <a:blip r:embed="rId8"/>
            <a:stretch>
              <a:fillRect l="-33773" t="-41742" r="0" b="-147673"/>
            </a:stretch>
          </a:blipFill>
        </p:spPr>
      </p:sp>
      <p:sp>
        <p:nvSpPr>
          <p:cNvPr name="Freeform 8" id="8"/>
          <p:cNvSpPr/>
          <p:nvPr/>
        </p:nvSpPr>
        <p:spPr>
          <a:xfrm flipH="false" flipV="false" rot="0">
            <a:off x="16548825" y="3298182"/>
            <a:ext cx="1190269" cy="5400628"/>
          </a:xfrm>
          <a:custGeom>
            <a:avLst/>
            <a:gdLst/>
            <a:ahLst/>
            <a:cxnLst/>
            <a:rect r="r" b="b" t="t" l="l"/>
            <a:pathLst>
              <a:path h="5400628" w="1190269">
                <a:moveTo>
                  <a:pt x="0" y="0"/>
                </a:moveTo>
                <a:lnTo>
                  <a:pt x="1190269" y="0"/>
                </a:lnTo>
                <a:lnTo>
                  <a:pt x="1190269" y="5400628"/>
                </a:lnTo>
                <a:lnTo>
                  <a:pt x="0" y="5400628"/>
                </a:lnTo>
                <a:lnTo>
                  <a:pt x="0" y="0"/>
                </a:lnTo>
                <a:close/>
              </a:path>
            </a:pathLst>
          </a:custGeom>
          <a:blipFill>
            <a:blip r:embed="rId8"/>
            <a:stretch>
              <a:fillRect l="-49625" t="0" r="-9461" b="-104184"/>
            </a:stretch>
          </a:blipFill>
        </p:spPr>
      </p:sp>
      <p:sp>
        <p:nvSpPr>
          <p:cNvPr name="Freeform 9" id="9"/>
          <p:cNvSpPr/>
          <p:nvPr/>
        </p:nvSpPr>
        <p:spPr>
          <a:xfrm flipH="false" flipV="false" rot="0">
            <a:off x="654100" y="2907024"/>
            <a:ext cx="1219568" cy="2064951"/>
          </a:xfrm>
          <a:custGeom>
            <a:avLst/>
            <a:gdLst/>
            <a:ahLst/>
            <a:cxnLst/>
            <a:rect r="r" b="b" t="t" l="l"/>
            <a:pathLst>
              <a:path h="2064951" w="1219568">
                <a:moveTo>
                  <a:pt x="0" y="0"/>
                </a:moveTo>
                <a:lnTo>
                  <a:pt x="1219568" y="0"/>
                </a:lnTo>
                <a:lnTo>
                  <a:pt x="1219568" y="2064951"/>
                </a:lnTo>
                <a:lnTo>
                  <a:pt x="0" y="2064951"/>
                </a:lnTo>
                <a:lnTo>
                  <a:pt x="0" y="0"/>
                </a:lnTo>
                <a:close/>
              </a:path>
            </a:pathLst>
          </a:custGeom>
          <a:blipFill>
            <a:blip r:embed="rId9"/>
            <a:stretch>
              <a:fillRect l="0" t="0" r="0" b="0"/>
            </a:stretch>
          </a:blipFill>
        </p:spPr>
      </p:sp>
      <p:sp>
        <p:nvSpPr>
          <p:cNvPr name="TextBox 10" id="10"/>
          <p:cNvSpPr txBox="true"/>
          <p:nvPr/>
        </p:nvSpPr>
        <p:spPr>
          <a:xfrm rot="0">
            <a:off x="2775188" y="1904327"/>
            <a:ext cx="12531039" cy="6054525"/>
          </a:xfrm>
          <a:prstGeom prst="rect">
            <a:avLst/>
          </a:prstGeom>
        </p:spPr>
        <p:txBody>
          <a:bodyPr anchor="t" rtlCol="false" tIns="0" lIns="0" bIns="0" rIns="0">
            <a:spAutoFit/>
          </a:bodyPr>
          <a:lstStyle/>
          <a:p>
            <a:pPr algn="just">
              <a:lnSpc>
                <a:spcPts val="4385"/>
              </a:lnSpc>
            </a:pPr>
            <a:r>
              <a:rPr lang="en-US" sz="3132">
                <a:solidFill>
                  <a:srgbClr val="FFFFFF"/>
                </a:solidFill>
                <a:latin typeface="Lexend Deca"/>
                <a:ea typeface="Lexend Deca"/>
                <a:cs typeface="Lexend Deca"/>
                <a:sym typeface="Lexend Deca"/>
              </a:rPr>
              <a:t>               As the sun breaks the horizon, casting a warm glow on the mountain peaks, a sense of clarity washes over you. The journey through hunger, wind, pain, and loss was a test of resilience, a transformative experience that forged your character. In the first light of dawn, you realize that what you lost was not a tangible object, but a part of yourself—the burdens of the past that held you back. With the mountains as witnesses, you embrace the lessons learned and the strength gained. The sense of loss transforms into a newfound lightness, as you descend from the mountains with a heart unburdened, ready to face the future with a renewed sense of purpose</a:t>
            </a:r>
          </a:p>
        </p:txBody>
      </p:sp>
      <p:sp>
        <p:nvSpPr>
          <p:cNvPr name="Freeform 11" id="11"/>
          <p:cNvSpPr/>
          <p:nvPr/>
        </p:nvSpPr>
        <p:spPr>
          <a:xfrm flipH="false" flipV="false" rot="0">
            <a:off x="16207747" y="1194945"/>
            <a:ext cx="1937658" cy="1937658"/>
          </a:xfrm>
          <a:custGeom>
            <a:avLst/>
            <a:gdLst/>
            <a:ahLst/>
            <a:cxnLst/>
            <a:rect r="r" b="b" t="t" l="l"/>
            <a:pathLst>
              <a:path h="1937658" w="1937658">
                <a:moveTo>
                  <a:pt x="0" y="0"/>
                </a:moveTo>
                <a:lnTo>
                  <a:pt x="1937658" y="0"/>
                </a:lnTo>
                <a:lnTo>
                  <a:pt x="1937658" y="1937658"/>
                </a:lnTo>
                <a:lnTo>
                  <a:pt x="0" y="1937658"/>
                </a:lnTo>
                <a:lnTo>
                  <a:pt x="0" y="0"/>
                </a:lnTo>
                <a:close/>
              </a:path>
            </a:pathLst>
          </a:custGeom>
          <a:blipFill>
            <a:blip r:embed="rId10"/>
            <a:stretch>
              <a:fillRect l="0" t="0" r="0" b="0"/>
            </a:stretch>
          </a:blipFill>
        </p:spPr>
      </p:sp>
      <p:sp>
        <p:nvSpPr>
          <p:cNvPr name="TextBox 12" id="12"/>
          <p:cNvSpPr txBox="true"/>
          <p:nvPr/>
        </p:nvSpPr>
        <p:spPr>
          <a:xfrm rot="0">
            <a:off x="2066197" y="322455"/>
            <a:ext cx="13803098" cy="872490"/>
          </a:xfrm>
          <a:prstGeom prst="rect">
            <a:avLst/>
          </a:prstGeom>
        </p:spPr>
        <p:txBody>
          <a:bodyPr anchor="t" rtlCol="false" tIns="0" lIns="0" bIns="0" rIns="0">
            <a:spAutoFit/>
          </a:bodyPr>
          <a:lstStyle/>
          <a:p>
            <a:pPr algn="ctr">
              <a:lnSpc>
                <a:spcPts val="6179"/>
              </a:lnSpc>
              <a:spcBef>
                <a:spcPct val="0"/>
              </a:spcBef>
            </a:pPr>
            <a:r>
              <a:rPr lang="en-US" sz="5999">
                <a:solidFill>
                  <a:srgbClr val="000000"/>
                </a:solidFill>
                <a:latin typeface="Arcade Gamer"/>
                <a:ea typeface="Arcade Gamer"/>
                <a:cs typeface="Arcade Gamer"/>
                <a:sym typeface="Arcade Gamer"/>
              </a:rPr>
              <a:t>Conclusion</a:t>
            </a:r>
          </a:p>
        </p:txBody>
      </p:sp>
      <p:sp>
        <p:nvSpPr>
          <p:cNvPr name="Freeform 13" id="13"/>
          <p:cNvSpPr/>
          <p:nvPr/>
        </p:nvSpPr>
        <p:spPr>
          <a:xfrm flipH="false" flipV="false" rot="5400000">
            <a:off x="4275880" y="85314"/>
            <a:ext cx="845887" cy="1308674"/>
          </a:xfrm>
          <a:custGeom>
            <a:avLst/>
            <a:gdLst/>
            <a:ahLst/>
            <a:cxnLst/>
            <a:rect r="r" b="b" t="t" l="l"/>
            <a:pathLst>
              <a:path h="1308674" w="845887">
                <a:moveTo>
                  <a:pt x="0" y="0"/>
                </a:moveTo>
                <a:lnTo>
                  <a:pt x="845887" y="0"/>
                </a:lnTo>
                <a:lnTo>
                  <a:pt x="845887" y="1308673"/>
                </a:lnTo>
                <a:lnTo>
                  <a:pt x="0" y="1308673"/>
                </a:lnTo>
                <a:lnTo>
                  <a:pt x="0" y="0"/>
                </a:lnTo>
                <a:close/>
              </a:path>
            </a:pathLst>
          </a:custGeom>
          <a:blipFill>
            <a:blip r:embed="rId11"/>
            <a:stretch>
              <a:fillRect l="0" t="0" r="0" b="0"/>
            </a:stretch>
          </a:blipFill>
        </p:spPr>
      </p:sp>
      <p:sp>
        <p:nvSpPr>
          <p:cNvPr name="Freeform 14" id="14"/>
          <p:cNvSpPr/>
          <p:nvPr/>
        </p:nvSpPr>
        <p:spPr>
          <a:xfrm flipH="false" flipV="false" rot="5400000">
            <a:off x="2586206" y="117665"/>
            <a:ext cx="845887" cy="1308674"/>
          </a:xfrm>
          <a:custGeom>
            <a:avLst/>
            <a:gdLst/>
            <a:ahLst/>
            <a:cxnLst/>
            <a:rect r="r" b="b" t="t" l="l"/>
            <a:pathLst>
              <a:path h="1308674" w="845887">
                <a:moveTo>
                  <a:pt x="0" y="0"/>
                </a:moveTo>
                <a:lnTo>
                  <a:pt x="845888" y="0"/>
                </a:lnTo>
                <a:lnTo>
                  <a:pt x="845888" y="1308673"/>
                </a:lnTo>
                <a:lnTo>
                  <a:pt x="0" y="1308673"/>
                </a:lnTo>
                <a:lnTo>
                  <a:pt x="0" y="0"/>
                </a:lnTo>
                <a:close/>
              </a:path>
            </a:pathLst>
          </a:custGeom>
          <a:blipFill>
            <a:blip r:embed="rId11"/>
            <a:stretch>
              <a:fillRect l="0" t="0" r="0" b="0"/>
            </a:stretch>
          </a:blipFill>
        </p:spPr>
      </p:sp>
      <p:sp>
        <p:nvSpPr>
          <p:cNvPr name="Freeform 15" id="15"/>
          <p:cNvSpPr/>
          <p:nvPr/>
        </p:nvSpPr>
        <p:spPr>
          <a:xfrm flipH="false" flipV="false" rot="-5400000">
            <a:off x="12741275" y="52962"/>
            <a:ext cx="845887" cy="1308674"/>
          </a:xfrm>
          <a:custGeom>
            <a:avLst/>
            <a:gdLst/>
            <a:ahLst/>
            <a:cxnLst/>
            <a:rect r="r" b="b" t="t" l="l"/>
            <a:pathLst>
              <a:path h="1308674" w="845887">
                <a:moveTo>
                  <a:pt x="0" y="0"/>
                </a:moveTo>
                <a:lnTo>
                  <a:pt x="845887" y="0"/>
                </a:lnTo>
                <a:lnTo>
                  <a:pt x="845887" y="1308674"/>
                </a:lnTo>
                <a:lnTo>
                  <a:pt x="0" y="1308674"/>
                </a:lnTo>
                <a:lnTo>
                  <a:pt x="0" y="0"/>
                </a:lnTo>
                <a:close/>
              </a:path>
            </a:pathLst>
          </a:custGeom>
          <a:blipFill>
            <a:blip r:embed="rId11"/>
            <a:stretch>
              <a:fillRect l="0" t="0" r="0" b="0"/>
            </a:stretch>
          </a:blipFill>
        </p:spPr>
      </p:sp>
      <p:sp>
        <p:nvSpPr>
          <p:cNvPr name="Freeform 16" id="16"/>
          <p:cNvSpPr/>
          <p:nvPr/>
        </p:nvSpPr>
        <p:spPr>
          <a:xfrm flipH="false" flipV="false" rot="-5400000">
            <a:off x="14430949" y="52962"/>
            <a:ext cx="845887" cy="1308674"/>
          </a:xfrm>
          <a:custGeom>
            <a:avLst/>
            <a:gdLst/>
            <a:ahLst/>
            <a:cxnLst/>
            <a:rect r="r" b="b" t="t" l="l"/>
            <a:pathLst>
              <a:path h="1308674" w="845887">
                <a:moveTo>
                  <a:pt x="0" y="0"/>
                </a:moveTo>
                <a:lnTo>
                  <a:pt x="845887" y="0"/>
                </a:lnTo>
                <a:lnTo>
                  <a:pt x="845887" y="1308674"/>
                </a:lnTo>
                <a:lnTo>
                  <a:pt x="0" y="1308674"/>
                </a:lnTo>
                <a:lnTo>
                  <a:pt x="0" y="0"/>
                </a:lnTo>
                <a:close/>
              </a:path>
            </a:pathLst>
          </a:custGeom>
          <a:blipFill>
            <a:blip r:embed="rId11"/>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DAF4W1cWobo</dc:identifier>
  <dcterms:modified xsi:type="dcterms:W3CDTF">2011-08-01T06:04:30Z</dcterms:modified>
  <cp:revision>1</cp:revision>
  <dc:title>LOST ADVENTURE</dc:title>
</cp:coreProperties>
</file>